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comment2.xml" ContentType="application/vnd.openxmlformats-officedocument.presentationml.comments+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11" r:id="rId5"/>
    <p:sldMasterId id="2147483753" r:id="rId6"/>
  </p:sldMasterIdLst>
  <p:notesMasterIdLst>
    <p:notesMasterId r:id="rId27"/>
  </p:notesMasterIdLst>
  <p:handoutMasterIdLst>
    <p:handoutMasterId r:id="rId28"/>
  </p:handoutMasterIdLst>
  <p:sldIdLst>
    <p:sldId id="313" r:id="rId7"/>
    <p:sldId id="316" r:id="rId8"/>
    <p:sldId id="363" r:id="rId9"/>
    <p:sldId id="317" r:id="rId10"/>
    <p:sldId id="364" r:id="rId11"/>
    <p:sldId id="365" r:id="rId12"/>
    <p:sldId id="335" r:id="rId13"/>
    <p:sldId id="338" r:id="rId14"/>
    <p:sldId id="340" r:id="rId15"/>
    <p:sldId id="339" r:id="rId16"/>
    <p:sldId id="341" r:id="rId17"/>
    <p:sldId id="362" r:id="rId18"/>
    <p:sldId id="343" r:id="rId19"/>
    <p:sldId id="360" r:id="rId20"/>
    <p:sldId id="356" r:id="rId21"/>
    <p:sldId id="354" r:id="rId22"/>
    <p:sldId id="366" r:id="rId23"/>
    <p:sldId id="350" r:id="rId24"/>
    <p:sldId id="353" r:id="rId25"/>
    <p:sldId id="359" r:id="rId26"/>
  </p:sldIdLst>
  <p:sldSz cx="9144000" cy="5143500" type="screen16x9"/>
  <p:notesSz cx="9309100" cy="7023100"/>
  <p:defaultTextStyle>
    <a:defPPr>
      <a:defRPr lang="en-CA"/>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350">
          <p15:clr>
            <a:srgbClr val="A4A3A4"/>
          </p15:clr>
        </p15:guide>
        <p15:guide id="4" orient="horz" pos="940">
          <p15:clr>
            <a:srgbClr val="A4A3A4"/>
          </p15:clr>
        </p15:guide>
        <p15:guide id="5" orient="horz" pos="2935">
          <p15:clr>
            <a:srgbClr val="A4A3A4"/>
          </p15:clr>
        </p15:guide>
        <p15:guide id="6" pos="340">
          <p15:clr>
            <a:srgbClr val="A4A3A4"/>
          </p15:clr>
        </p15:guide>
        <p15:guide id="7" pos="54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yne Coristine" initials="WC" lastIdx="12" clrIdx="0">
    <p:extLst>
      <p:ext uri="{19B8F6BF-5375-455C-9EA6-DF929625EA0E}">
        <p15:presenceInfo xmlns:p15="http://schemas.microsoft.com/office/powerpoint/2012/main" userId="S-1-5-21-2000478354-963894560-682003330-1553314" providerId="AD"/>
      </p:ext>
    </p:extLst>
  </p:cmAuthor>
  <p:cmAuthor id="2" name="Neil Power" initials="NP" lastIdx="2" clrIdx="1">
    <p:extLst>
      <p:ext uri="{19B8F6BF-5375-455C-9EA6-DF929625EA0E}">
        <p15:presenceInfo xmlns:p15="http://schemas.microsoft.com/office/powerpoint/2012/main" userId="S::Neil.Power@gov.ab.ca::b1732c7e-e690-4953-bb18-6091d332a7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B800"/>
    <a:srgbClr val="6A737B"/>
    <a:srgbClr val="BED600"/>
    <a:srgbClr val="00AAD2"/>
    <a:srgbClr val="FF7900"/>
    <a:srgbClr val="D40072"/>
    <a:srgbClr val="D1D4D3"/>
    <a:srgbClr val="FDCA90"/>
    <a:srgbClr val="EF69B9"/>
    <a:srgbClr val="A5AC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80482" autoAdjust="0"/>
  </p:normalViewPr>
  <p:slideViewPr>
    <p:cSldViewPr>
      <p:cViewPr varScale="1">
        <p:scale>
          <a:sx n="88" d="100"/>
          <a:sy n="88" d="100"/>
        </p:scale>
        <p:origin x="1502" y="62"/>
      </p:cViewPr>
      <p:guideLst>
        <p:guide orient="horz" pos="1620"/>
        <p:guide pos="2880"/>
        <p:guide orient="horz" pos="350"/>
        <p:guide orient="horz" pos="940"/>
        <p:guide orient="horz" pos="2935"/>
        <p:guide pos="340"/>
        <p:guide pos="542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13698318548458"/>
          <c:y val="3.6948474915331257E-2"/>
          <c:w val="0.87475697137832109"/>
          <c:h val="0.78465992420034913"/>
        </c:manualLayout>
      </c:layout>
      <c:barChart>
        <c:barDir val="col"/>
        <c:grouping val="clustered"/>
        <c:varyColors val="0"/>
        <c:ser>
          <c:idx val="0"/>
          <c:order val="0"/>
          <c:tx>
            <c:strRef>
              <c:f>Sheet1!$B$35</c:f>
              <c:strCache>
                <c:ptCount val="1"/>
                <c:pt idx="0">
                  <c:v>UCA Cost Disallowances</c:v>
                </c:pt>
              </c:strCache>
            </c:strRef>
          </c:tx>
          <c:spPr>
            <a:solidFill>
              <a:schemeClr val="accent1"/>
            </a:solidFill>
            <a:ln>
              <a:noFill/>
            </a:ln>
            <a:effectLst/>
          </c:spPr>
          <c:invertIfNegative val="0"/>
          <c:dLbls>
            <c:dLbl>
              <c:idx val="0"/>
              <c:layout>
                <c:manualLayout>
                  <c:x val="-2.6389278932035168E-5"/>
                  <c:y val="1.399646451510516E-2"/>
                </c:manualLayout>
              </c:layout>
              <c:tx>
                <c:rich>
                  <a:bodyPr/>
                  <a:lstStyle/>
                  <a:p>
                    <a:r>
                      <a:rPr lang="en-US" dirty="0"/>
                      <a:t>$30M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CE04-42AF-99A4-1D284F3BC1A5}"/>
                </c:ext>
              </c:extLst>
            </c:dLbl>
            <c:dLbl>
              <c:idx val="1"/>
              <c:layout>
                <c:manualLayout>
                  <c:x val="-1.6460041305631213E-3"/>
                  <c:y val="-3.8658136765819855E-2"/>
                </c:manualLayout>
              </c:layout>
              <c:tx>
                <c:rich>
                  <a:bodyPr/>
                  <a:lstStyle/>
                  <a:p>
                    <a:r>
                      <a:rPr lang="en-US" dirty="0"/>
                      <a:t>$204M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CE04-42AF-99A4-1D284F3BC1A5}"/>
                </c:ext>
              </c:extLst>
            </c:dLbl>
            <c:dLbl>
              <c:idx val="2"/>
              <c:layout>
                <c:manualLayout>
                  <c:x val="2.6154616814774636E-4"/>
                  <c:y val="1.7887134919247216E-2"/>
                </c:manualLayout>
              </c:layout>
              <c:tx>
                <c:rich>
                  <a:bodyPr/>
                  <a:lstStyle/>
                  <a:p>
                    <a:r>
                      <a:rPr lang="en-US" dirty="0"/>
                      <a:t>$235M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CE04-42AF-99A4-1D284F3BC1A5}"/>
                </c:ext>
              </c:extLst>
            </c:dLbl>
            <c:dLbl>
              <c:idx val="3"/>
              <c:layout>
                <c:manualLayout>
                  <c:x val="1.6460041305631213E-3"/>
                  <c:y val="2.1973287125434837E-2"/>
                </c:manualLayout>
              </c:layout>
              <c:tx>
                <c:rich>
                  <a:bodyPr/>
                  <a:lstStyle/>
                  <a:p>
                    <a:r>
                      <a:rPr lang="en-US" dirty="0"/>
                      <a:t>$279M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CE04-42AF-99A4-1D284F3BC1A5}"/>
                </c:ext>
              </c:extLst>
            </c:dLbl>
            <c:dLbl>
              <c:idx val="4"/>
              <c:layout>
                <c:manualLayout>
                  <c:x val="-3.4664587776411637E-3"/>
                  <c:y val="1.4779389966132437E-2"/>
                </c:manualLayout>
              </c:layout>
              <c:tx>
                <c:rich>
                  <a:bodyPr/>
                  <a:lstStyle/>
                  <a:p>
                    <a:r>
                      <a:rPr lang="en-US" dirty="0"/>
                      <a:t>$169M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CE04-42AF-99A4-1D284F3BC1A5}"/>
                </c:ext>
              </c:extLst>
            </c:dLbl>
            <c:dLbl>
              <c:idx val="5"/>
              <c:layout>
                <c:manualLayout>
                  <c:x val="0"/>
                  <c:y val="1.8278439633901709E-2"/>
                </c:manualLayout>
              </c:layout>
              <c:tx>
                <c:rich>
                  <a:bodyPr/>
                  <a:lstStyle/>
                  <a:p>
                    <a:r>
                      <a:rPr lang="en-US" dirty="0"/>
                      <a:t>$281M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CE04-42AF-99A4-1D284F3BC1A5}"/>
                </c:ext>
              </c:extLst>
            </c:dLbl>
            <c:dLbl>
              <c:idx val="6"/>
              <c:tx>
                <c:rich>
                  <a:bodyPr/>
                  <a:lstStyle/>
                  <a:p>
                    <a:r>
                      <a:rPr lang="en-US"/>
                      <a:t>$93M</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F53B-471A-A939-47DE731D948B}"/>
                </c:ext>
              </c:extLst>
            </c:dLbl>
            <c:dLbl>
              <c:idx val="7"/>
              <c:layout>
                <c:manualLayout>
                  <c:x val="3.2920082611262425E-3"/>
                  <c:y val="3.7889896733622392E-3"/>
                </c:manualLayout>
              </c:layout>
              <c:tx>
                <c:rich>
                  <a:bodyPr/>
                  <a:lstStyle/>
                  <a:p>
                    <a:r>
                      <a:rPr lang="en-US"/>
                      <a:t>$63M</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F53B-471A-A939-47DE731D948B}"/>
                </c:ext>
              </c:extLst>
            </c:dLbl>
            <c:dLbl>
              <c:idx val="8"/>
              <c:tx>
                <c:rich>
                  <a:bodyPr/>
                  <a:lstStyle/>
                  <a:p>
                    <a:r>
                      <a:rPr lang="en-US" dirty="0"/>
                      <a:t>$</a:t>
                    </a:r>
                    <a:r>
                      <a:rPr lang="en-US" dirty="0" err="1"/>
                      <a:t>829M</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53B-471A-A939-47DE731D948B}"/>
                </c:ext>
              </c:extLst>
            </c:dLbl>
            <c:dLbl>
              <c:idx val="9"/>
              <c:tx>
                <c:rich>
                  <a:bodyPr/>
                  <a:lstStyle/>
                  <a:p>
                    <a:r>
                      <a:rPr lang="en-US"/>
                      <a:t>$280M</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857E-44B1-8950-54CE824886E5}"/>
                </c:ext>
              </c:extLst>
            </c:dLbl>
            <c:spPr>
              <a:noFill/>
              <a:ln>
                <a:noFill/>
              </a:ln>
              <a:effectLst/>
            </c:spPr>
            <c:txPr>
              <a:bodyPr rot="0" spcFirstLastPara="1" vertOverflow="ellipsis" vert="horz" wrap="square" lIns="38100" tIns="19050" rIns="38100" bIns="19050" anchor="b"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Sheet1!$A$36:$A$47</c:f>
              <c:strCache>
                <c:ptCount val="10"/>
                <c:pt idx="0">
                  <c:v>2015/16</c:v>
                </c:pt>
                <c:pt idx="1">
                  <c:v>2016/17</c:v>
                </c:pt>
                <c:pt idx="2">
                  <c:v>2017/18</c:v>
                </c:pt>
                <c:pt idx="3">
                  <c:v>2018/19</c:v>
                </c:pt>
                <c:pt idx="4">
                  <c:v>2019/20</c:v>
                </c:pt>
                <c:pt idx="5">
                  <c:v>2020/21</c:v>
                </c:pt>
                <c:pt idx="6">
                  <c:v>2021/22</c:v>
                </c:pt>
                <c:pt idx="7">
                  <c:v>2022/23</c:v>
                </c:pt>
                <c:pt idx="8">
                  <c:v>2023/24</c:v>
                </c:pt>
                <c:pt idx="9">
                  <c:v>2024/25</c:v>
                </c:pt>
              </c:strCache>
              <c:extLst/>
            </c:strRef>
          </c:cat>
          <c:val>
            <c:numRef>
              <c:f>Sheet1!$B$36:$B$47</c:f>
              <c:numCache>
                <c:formatCode>"$"#,##0</c:formatCode>
                <c:ptCount val="10"/>
                <c:pt idx="0">
                  <c:v>30135941</c:v>
                </c:pt>
                <c:pt idx="1">
                  <c:v>204290051</c:v>
                </c:pt>
                <c:pt idx="2">
                  <c:v>235175100</c:v>
                </c:pt>
                <c:pt idx="3">
                  <c:v>278913471</c:v>
                </c:pt>
                <c:pt idx="4">
                  <c:v>168943399</c:v>
                </c:pt>
                <c:pt idx="5">
                  <c:v>281220879</c:v>
                </c:pt>
                <c:pt idx="6">
                  <c:v>92488500</c:v>
                </c:pt>
                <c:pt idx="7">
                  <c:v>63085274</c:v>
                </c:pt>
                <c:pt idx="8">
                  <c:v>829319561</c:v>
                </c:pt>
                <c:pt idx="9">
                  <c:v>280135000</c:v>
                </c:pt>
              </c:numCache>
              <c:extLst/>
            </c:numRef>
          </c:val>
          <c:extLst>
            <c:ext xmlns:c16="http://schemas.microsoft.com/office/drawing/2014/chart" uri="{C3380CC4-5D6E-409C-BE32-E72D297353CC}">
              <c16:uniqueId val="{00000000-CE04-42AF-99A4-1D284F3BC1A5}"/>
            </c:ext>
          </c:extLst>
        </c:ser>
        <c:dLbls>
          <c:showLegendKey val="0"/>
          <c:showVal val="0"/>
          <c:showCatName val="0"/>
          <c:showSerName val="0"/>
          <c:showPercent val="0"/>
          <c:showBubbleSize val="0"/>
        </c:dLbls>
        <c:gapWidth val="60"/>
        <c:overlap val="-24"/>
        <c:axId val="808669280"/>
        <c:axId val="808673216"/>
      </c:barChart>
      <c:lineChart>
        <c:grouping val="standard"/>
        <c:varyColors val="0"/>
        <c:ser>
          <c:idx val="1"/>
          <c:order val="1"/>
          <c:tx>
            <c:strRef>
              <c:f>Sheet1!$C$35</c:f>
              <c:strCache>
                <c:ptCount val="1"/>
                <c:pt idx="0">
                  <c:v>Three-Year Average</c:v>
                </c:pt>
              </c:strCache>
            </c:strRef>
          </c:tx>
          <c:spPr>
            <a:ln w="28575" cap="rnd">
              <a:solidFill>
                <a:srgbClr val="77B800"/>
              </a:solidFill>
              <a:round/>
            </a:ln>
            <a:effectLst/>
          </c:spPr>
          <c:marker>
            <c:symbol val="none"/>
          </c:marker>
          <c:cat>
            <c:strRef>
              <c:f>Sheet1!$A$36:$A$47</c:f>
              <c:strCache>
                <c:ptCount val="10"/>
                <c:pt idx="0">
                  <c:v>2015/16</c:v>
                </c:pt>
                <c:pt idx="1">
                  <c:v>2016/17</c:v>
                </c:pt>
                <c:pt idx="2">
                  <c:v>2017/18</c:v>
                </c:pt>
                <c:pt idx="3">
                  <c:v>2018/19</c:v>
                </c:pt>
                <c:pt idx="4">
                  <c:v>2019/20</c:v>
                </c:pt>
                <c:pt idx="5">
                  <c:v>2020/21</c:v>
                </c:pt>
                <c:pt idx="6">
                  <c:v>2021/22</c:v>
                </c:pt>
                <c:pt idx="7">
                  <c:v>2022/23</c:v>
                </c:pt>
                <c:pt idx="8">
                  <c:v>2023/24</c:v>
                </c:pt>
                <c:pt idx="9">
                  <c:v>2024/25</c:v>
                </c:pt>
              </c:strCache>
              <c:extLst/>
            </c:strRef>
          </c:cat>
          <c:val>
            <c:numRef>
              <c:f>Sheet1!$C$36:$C$47</c:f>
              <c:numCache>
                <c:formatCode>General</c:formatCode>
                <c:ptCount val="10"/>
                <c:pt idx="2" formatCode="&quot;$&quot;#,##0">
                  <c:v>156533697.33333334</c:v>
                </c:pt>
                <c:pt idx="3" formatCode="&quot;$&quot;#,##0">
                  <c:v>239459540.66666666</c:v>
                </c:pt>
                <c:pt idx="4" formatCode="&quot;$&quot;#,##0">
                  <c:v>227677323.33333334</c:v>
                </c:pt>
                <c:pt idx="5" formatCode="&quot;$&quot;#,##0">
                  <c:v>243025916.33333334</c:v>
                </c:pt>
                <c:pt idx="6" formatCode="&quot;$&quot;#,##0">
                  <c:v>180884259.33333334</c:v>
                </c:pt>
                <c:pt idx="7" formatCode="&quot;$&quot;#,##0">
                  <c:v>145598217.66666666</c:v>
                </c:pt>
                <c:pt idx="8" formatCode="&quot;$&quot;#,##0">
                  <c:v>328297778.33333331</c:v>
                </c:pt>
                <c:pt idx="9" formatCode="&quot;$&quot;#,##0">
                  <c:v>390846611.66666669</c:v>
                </c:pt>
              </c:numCache>
              <c:extLst/>
            </c:numRef>
          </c:val>
          <c:smooth val="0"/>
          <c:extLst>
            <c:ext xmlns:c16="http://schemas.microsoft.com/office/drawing/2014/chart" uri="{C3380CC4-5D6E-409C-BE32-E72D297353CC}">
              <c16:uniqueId val="{00000001-CE04-42AF-99A4-1D284F3BC1A5}"/>
            </c:ext>
          </c:extLst>
        </c:ser>
        <c:dLbls>
          <c:showLegendKey val="0"/>
          <c:showVal val="0"/>
          <c:showCatName val="0"/>
          <c:showSerName val="0"/>
          <c:showPercent val="0"/>
          <c:showBubbleSize val="0"/>
        </c:dLbls>
        <c:marker val="1"/>
        <c:smooth val="0"/>
        <c:axId val="808669280"/>
        <c:axId val="808673216"/>
      </c:lineChart>
      <c:catAx>
        <c:axId val="80866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808673216"/>
        <c:crosses val="autoZero"/>
        <c:auto val="1"/>
        <c:lblAlgn val="ctr"/>
        <c:lblOffset val="100"/>
        <c:noMultiLvlLbl val="0"/>
      </c:catAx>
      <c:valAx>
        <c:axId val="80867321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808669280"/>
        <c:crosses val="autoZero"/>
        <c:crossBetween val="between"/>
      </c:valAx>
      <c:spPr>
        <a:noFill/>
        <a:ln>
          <a:noFill/>
        </a:ln>
        <a:effectLst/>
      </c:spPr>
    </c:plotArea>
    <c:legend>
      <c:legendPos val="b"/>
      <c:legendEntry>
        <c:idx val="0"/>
        <c:delete val="1"/>
      </c:legendEntry>
      <c:layout>
        <c:manualLayout>
          <c:xMode val="edge"/>
          <c:yMode val="edge"/>
          <c:x val="0.6199160019466915"/>
          <c:y val="0.13223752967420357"/>
          <c:w val="0.19990331345815748"/>
          <c:h val="6.6726445671159443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100" b="1" i="0" u="none" strike="noStrike" kern="1200" spc="0" baseline="0">
                <a:solidFill>
                  <a:schemeClr val="tx1"/>
                </a:solidFill>
                <a:latin typeface="Arial" panose="020B0604020202020204" pitchFamily="34" charset="0"/>
                <a:ea typeface="+mn-ea"/>
                <a:cs typeface="Arial" panose="020B0604020202020204" pitchFamily="34" charset="0"/>
              </a:defRPr>
            </a:pPr>
            <a:r>
              <a:rPr lang="en-CA" sz="1100" b="1" dirty="0">
                <a:solidFill>
                  <a:schemeClr val="tx1"/>
                </a:solidFill>
                <a:latin typeface="Arial" panose="020B0604020202020204" pitchFamily="34" charset="0"/>
                <a:cs typeface="Arial" panose="020B0604020202020204" pitchFamily="34" charset="0"/>
              </a:rPr>
              <a:t>UCA</a:t>
            </a:r>
            <a:r>
              <a:rPr lang="en-CA" sz="1100" b="1" baseline="0" dirty="0">
                <a:solidFill>
                  <a:schemeClr val="tx1"/>
                </a:solidFill>
                <a:latin typeface="Arial" panose="020B0604020202020204" pitchFamily="34" charset="0"/>
                <a:cs typeface="Arial" panose="020B0604020202020204" pitchFamily="34" charset="0"/>
              </a:rPr>
              <a:t> Regulatory Affairs and Consultant Costs</a:t>
            </a:r>
            <a:endParaRPr lang="en-CA" sz="1100" b="1" dirty="0">
              <a:solidFill>
                <a:schemeClr val="tx1"/>
              </a:solidFill>
              <a:latin typeface="Arial" panose="020B0604020202020204" pitchFamily="34" charset="0"/>
              <a:cs typeface="Arial" panose="020B0604020202020204" pitchFamily="34" charset="0"/>
            </a:endParaRPr>
          </a:p>
        </c:rich>
      </c:tx>
      <c:layout>
        <c:manualLayout>
          <c:xMode val="edge"/>
          <c:yMode val="edge"/>
          <c:x val="0.25409842780630587"/>
          <c:y val="1.9666710319539024E-2"/>
        </c:manualLayout>
      </c:layout>
      <c:overlay val="0"/>
      <c:spPr>
        <a:noFill/>
        <a:ln>
          <a:noFill/>
        </a:ln>
        <a:effectLst/>
      </c:spPr>
      <c:txPr>
        <a:bodyPr rot="0" spcFirstLastPara="1" vertOverflow="ellipsis" vert="horz" wrap="square" anchor="ctr" anchorCtr="1"/>
        <a:lstStyle/>
        <a:p>
          <a:pPr algn="ctr">
            <a:defRPr sz="11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6627330290193226"/>
          <c:y val="0.10566842468688985"/>
          <c:w val="0.82621097847708536"/>
          <c:h val="0.70371029572836796"/>
        </c:manualLayout>
      </c:layout>
      <c:barChart>
        <c:barDir val="col"/>
        <c:grouping val="clustered"/>
        <c:varyColors val="0"/>
        <c:ser>
          <c:idx val="0"/>
          <c:order val="0"/>
          <c:tx>
            <c:strRef>
              <c:f>Sheet1!$B$1</c:f>
              <c:strCache>
                <c:ptCount val="1"/>
                <c:pt idx="0">
                  <c:v>UCA Regulatory Expenses</c:v>
                </c:pt>
              </c:strCache>
            </c:strRef>
          </c:tx>
          <c:spPr>
            <a:solidFill>
              <a:schemeClr val="accent3"/>
            </a:solidFill>
            <a:ln>
              <a:noFill/>
            </a:ln>
            <a:effectLst/>
          </c:spPr>
          <c:invertIfNegative val="0"/>
          <c:cat>
            <c:strRef>
              <c:f>Sheet1!$A$2:$A$11</c:f>
              <c:strCache>
                <c:ptCount val="10"/>
                <c:pt idx="0">
                  <c:v>2015/16</c:v>
                </c:pt>
                <c:pt idx="1">
                  <c:v>2016/17</c:v>
                </c:pt>
                <c:pt idx="2">
                  <c:v>2017/18</c:v>
                </c:pt>
                <c:pt idx="3">
                  <c:v>2018/19</c:v>
                </c:pt>
                <c:pt idx="4">
                  <c:v>2019/20</c:v>
                </c:pt>
                <c:pt idx="5">
                  <c:v>2020/21</c:v>
                </c:pt>
                <c:pt idx="6">
                  <c:v>2021/22</c:v>
                </c:pt>
                <c:pt idx="7">
                  <c:v>2022/23</c:v>
                </c:pt>
                <c:pt idx="8">
                  <c:v>2023/24</c:v>
                </c:pt>
                <c:pt idx="9">
                  <c:v>2024/25</c:v>
                </c:pt>
              </c:strCache>
            </c:strRef>
          </c:cat>
          <c:val>
            <c:numRef>
              <c:f>Sheet1!$B$2:$B$11</c:f>
              <c:numCache>
                <c:formatCode>"$"#,##0_);[Red]\("$"#,##0\)</c:formatCode>
                <c:ptCount val="10"/>
                <c:pt idx="0">
                  <c:v>4635545</c:v>
                </c:pt>
                <c:pt idx="1">
                  <c:v>3917993</c:v>
                </c:pt>
                <c:pt idx="2">
                  <c:v>4421046</c:v>
                </c:pt>
                <c:pt idx="3">
                  <c:v>4002725</c:v>
                </c:pt>
                <c:pt idx="4">
                  <c:v>3807506</c:v>
                </c:pt>
                <c:pt idx="5">
                  <c:v>3120087</c:v>
                </c:pt>
                <c:pt idx="6">
                  <c:v>2559779</c:v>
                </c:pt>
                <c:pt idx="7">
                  <c:v>2906361</c:v>
                </c:pt>
                <c:pt idx="8">
                  <c:v>2764866</c:v>
                </c:pt>
                <c:pt idx="9">
                  <c:v>2193196</c:v>
                </c:pt>
              </c:numCache>
            </c:numRef>
          </c:val>
          <c:extLst>
            <c:ext xmlns:c16="http://schemas.microsoft.com/office/drawing/2014/chart" uri="{C3380CC4-5D6E-409C-BE32-E72D297353CC}">
              <c16:uniqueId val="{00000000-C389-45BF-BB26-3237FD8BBA8F}"/>
            </c:ext>
          </c:extLst>
        </c:ser>
        <c:dLbls>
          <c:showLegendKey val="0"/>
          <c:showVal val="0"/>
          <c:showCatName val="0"/>
          <c:showSerName val="0"/>
          <c:showPercent val="0"/>
          <c:showBubbleSize val="0"/>
        </c:dLbls>
        <c:gapWidth val="50"/>
        <c:axId val="1868775807"/>
        <c:axId val="1868779647"/>
      </c:barChart>
      <c:lineChart>
        <c:grouping val="standard"/>
        <c:varyColors val="0"/>
        <c:ser>
          <c:idx val="1"/>
          <c:order val="1"/>
          <c:tx>
            <c:strRef>
              <c:f>Sheet1!$C$1</c:f>
              <c:strCache>
                <c:ptCount val="1"/>
                <c:pt idx="0">
                  <c:v>UCA Contract Services</c:v>
                </c:pt>
              </c:strCache>
            </c:strRef>
          </c:tx>
          <c:spPr>
            <a:ln w="28575" cap="rnd">
              <a:solidFill>
                <a:srgbClr val="77B800"/>
              </a:solidFill>
              <a:round/>
            </a:ln>
            <a:effectLst/>
          </c:spPr>
          <c:marker>
            <c:symbol val="none"/>
          </c:marker>
          <c:cat>
            <c:strRef>
              <c:f>Sheet1!$A$2:$A$11</c:f>
              <c:strCache>
                <c:ptCount val="10"/>
                <c:pt idx="0">
                  <c:v>2015/16</c:v>
                </c:pt>
                <c:pt idx="1">
                  <c:v>2016/17</c:v>
                </c:pt>
                <c:pt idx="2">
                  <c:v>2017/18</c:v>
                </c:pt>
                <c:pt idx="3">
                  <c:v>2018/19</c:v>
                </c:pt>
                <c:pt idx="4">
                  <c:v>2019/20</c:v>
                </c:pt>
                <c:pt idx="5">
                  <c:v>2020/21</c:v>
                </c:pt>
                <c:pt idx="6">
                  <c:v>2021/22</c:v>
                </c:pt>
                <c:pt idx="7">
                  <c:v>2022/23</c:v>
                </c:pt>
                <c:pt idx="8">
                  <c:v>2023/24</c:v>
                </c:pt>
                <c:pt idx="9">
                  <c:v>2024/25</c:v>
                </c:pt>
              </c:strCache>
            </c:strRef>
          </c:cat>
          <c:val>
            <c:numRef>
              <c:f>Sheet1!$C$2:$C$11</c:f>
              <c:numCache>
                <c:formatCode>"$"#,##0_);[Red]\("$"#,##0\)</c:formatCode>
                <c:ptCount val="10"/>
                <c:pt idx="0">
                  <c:v>4051643</c:v>
                </c:pt>
                <c:pt idx="1">
                  <c:v>2915909</c:v>
                </c:pt>
                <c:pt idx="2">
                  <c:v>3360230</c:v>
                </c:pt>
                <c:pt idx="3">
                  <c:v>2804769</c:v>
                </c:pt>
                <c:pt idx="4">
                  <c:v>2597978</c:v>
                </c:pt>
                <c:pt idx="5">
                  <c:v>2019825</c:v>
                </c:pt>
                <c:pt idx="6">
                  <c:v>1603297</c:v>
                </c:pt>
                <c:pt idx="7">
                  <c:v>1948194</c:v>
                </c:pt>
                <c:pt idx="8">
                  <c:v>524368</c:v>
                </c:pt>
                <c:pt idx="9">
                  <c:v>583214</c:v>
                </c:pt>
              </c:numCache>
            </c:numRef>
          </c:val>
          <c:smooth val="0"/>
          <c:extLst>
            <c:ext xmlns:c16="http://schemas.microsoft.com/office/drawing/2014/chart" uri="{C3380CC4-5D6E-409C-BE32-E72D297353CC}">
              <c16:uniqueId val="{00000001-C389-45BF-BB26-3237FD8BBA8F}"/>
            </c:ext>
          </c:extLst>
        </c:ser>
        <c:dLbls>
          <c:showLegendKey val="0"/>
          <c:showVal val="0"/>
          <c:showCatName val="0"/>
          <c:showSerName val="0"/>
          <c:showPercent val="0"/>
          <c:showBubbleSize val="0"/>
        </c:dLbls>
        <c:marker val="1"/>
        <c:smooth val="0"/>
        <c:axId val="1868775807"/>
        <c:axId val="1868779647"/>
      </c:lineChart>
      <c:catAx>
        <c:axId val="1868775807"/>
        <c:scaling>
          <c:orientation val="minMax"/>
        </c:scaling>
        <c:delete val="0"/>
        <c:axPos val="b"/>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868779647"/>
        <c:crossesAt val="0"/>
        <c:auto val="1"/>
        <c:lblAlgn val="ctr"/>
        <c:lblOffset val="100"/>
        <c:noMultiLvlLbl val="0"/>
      </c:catAx>
      <c:valAx>
        <c:axId val="1868779647"/>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8775807"/>
        <c:crosses val="autoZero"/>
        <c:crossBetween val="between"/>
        <c:majorUnit val="1000000"/>
        <c:minorUnit val="200000"/>
      </c:valAx>
      <c:spPr>
        <a:noFill/>
        <a:ln>
          <a:noFill/>
        </a:ln>
        <a:effectLst/>
      </c:spPr>
    </c:plotArea>
    <c:legend>
      <c:legendPos val="tr"/>
      <c:layout>
        <c:manualLayout>
          <c:xMode val="edge"/>
          <c:yMode val="edge"/>
          <c:x val="0.56882152080600756"/>
          <c:y val="0.25903599118998821"/>
          <c:w val="0.42865647871143647"/>
          <c:h val="0.10737532167796721"/>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5-05-30T09:22:16.663" idx="1">
    <p:pos x="3678" y="1326"/>
    <p:text>This number is down as I have updated the years used. The new date range reflects the red tape reduction intiatives by the AUC. For reference, 721 was the average number of rates or facilities APPLICATIONS per year in this time frame</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5-05-30T11:35:50.559" idx="2">
    <p:pos x="1836" y="2796"/>
    <p:text>You may think these numbers are low and I agree but these are what Angela provided me this morning</p:text>
    <p:extLst>
      <p:ext uri="{C676402C-5697-4E1C-873F-D02D1690AC5C}">
        <p15:threadingInfo xmlns:p15="http://schemas.microsoft.com/office/powerpoint/2012/main" timeZoneBias="3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F4433D-F552-4F2B-9669-6AC74A5B22BA}"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BAB6642F-9206-484D-A62A-5FFE17B93779}">
      <dgm:prSet phldrT="[Text]" custT="1"/>
      <dgm:spPr>
        <a:noFill/>
        <a:ln>
          <a:solidFill>
            <a:srgbClr val="00AAD2"/>
          </a:solidFill>
        </a:ln>
      </dgm:spPr>
      <dgm:t>
        <a:bodyPr/>
        <a:lstStyle/>
        <a:p>
          <a:pPr algn="ctr"/>
          <a:r>
            <a:rPr lang="en-CA" sz="1100" b="1" baseline="0" dirty="0">
              <a:solidFill>
                <a:schemeClr val="tx1"/>
              </a:solidFill>
              <a:latin typeface="Arial" panose="020B0604020202020204" pitchFamily="34" charset="0"/>
              <a:cs typeface="Arial" panose="020B0604020202020204" pitchFamily="34" charset="0"/>
            </a:rPr>
            <a:t>Government of Alberta</a:t>
          </a:r>
        </a:p>
        <a:p>
          <a:pPr algn="l"/>
          <a:r>
            <a:rPr lang="en-CA" sz="1000" baseline="0" dirty="0">
              <a:solidFill>
                <a:schemeClr val="tx1"/>
              </a:solidFill>
              <a:latin typeface="Arial" panose="020B0604020202020204" pitchFamily="34" charset="0"/>
              <a:cs typeface="Arial" panose="020B0604020202020204" pitchFamily="34" charset="0"/>
            </a:rPr>
            <a:t>Develop, review and implement policies and regulations to ensure a safe, reliable, efficient, affordable and environmentally responsible electricity system for Albertans.</a:t>
          </a:r>
        </a:p>
        <a:p>
          <a:pPr algn="l"/>
          <a:endParaRPr lang="en-US" sz="1000" baseline="0" dirty="0">
            <a:solidFill>
              <a:schemeClr val="tx1"/>
            </a:solidFill>
          </a:endParaRPr>
        </a:p>
      </dgm:t>
    </dgm:pt>
    <dgm:pt modelId="{7F618732-91C3-472A-8693-3EADBA91AF95}" type="parTrans" cxnId="{8B0FCA1C-3574-4E9A-8489-DCAE60D6DCD8}">
      <dgm:prSet/>
      <dgm:spPr/>
      <dgm:t>
        <a:bodyPr/>
        <a:lstStyle/>
        <a:p>
          <a:endParaRPr lang="en-US"/>
        </a:p>
      </dgm:t>
    </dgm:pt>
    <dgm:pt modelId="{E6D2D614-AE4B-4515-8319-D6F08572DE16}" type="sibTrans" cxnId="{8B0FCA1C-3574-4E9A-8489-DCAE60D6DCD8}">
      <dgm:prSet/>
      <dgm:spPr/>
      <dgm:t>
        <a:bodyPr/>
        <a:lstStyle/>
        <a:p>
          <a:endParaRPr lang="en-US"/>
        </a:p>
      </dgm:t>
    </dgm:pt>
    <dgm:pt modelId="{6A8F8D53-B863-46E7-ACB2-629E05EA218D}">
      <dgm:prSet phldrT="[Text]" custT="1"/>
      <dgm:spPr>
        <a:noFill/>
        <a:ln>
          <a:solidFill>
            <a:srgbClr val="77B800"/>
          </a:solidFill>
        </a:ln>
      </dgm:spPr>
      <dgm:t>
        <a:bodyPr/>
        <a:lstStyle/>
        <a:p>
          <a:pPr algn="ctr"/>
          <a:r>
            <a:rPr lang="en-CA" sz="1100" b="1" baseline="0" dirty="0">
              <a:solidFill>
                <a:schemeClr val="tx1"/>
              </a:solidFill>
              <a:latin typeface="Arial" panose="020B0604020202020204" pitchFamily="34" charset="0"/>
              <a:cs typeface="Arial" panose="020B0604020202020204" pitchFamily="34" charset="0"/>
            </a:rPr>
            <a:t>Electricity Agencies</a:t>
          </a:r>
        </a:p>
        <a:p>
          <a:pPr algn="l"/>
          <a:r>
            <a:rPr lang="en-CA" sz="1000" baseline="0" dirty="0">
              <a:solidFill>
                <a:schemeClr val="tx1"/>
              </a:solidFill>
              <a:latin typeface="Arial" panose="020B0604020202020204" pitchFamily="34" charset="0"/>
              <a:cs typeface="Arial" panose="020B0604020202020204" pitchFamily="34" charset="0"/>
            </a:rPr>
            <a:t>Develop and implement plans, rules, and make timely operational/technical/legal decisions that ensure effective and efficient implementation of Government legislation and regulation.</a:t>
          </a:r>
        </a:p>
        <a:p>
          <a:pPr algn="l"/>
          <a:endParaRPr lang="en-US" sz="1000" baseline="0" dirty="0">
            <a:solidFill>
              <a:schemeClr val="tx1"/>
            </a:solidFill>
          </a:endParaRPr>
        </a:p>
      </dgm:t>
    </dgm:pt>
    <dgm:pt modelId="{F2BF7E5D-A724-4D86-BD90-2D2EE273D908}" type="parTrans" cxnId="{67382D42-6BDD-4CC4-ADBC-7BE596EC499A}">
      <dgm:prSet/>
      <dgm:spPr/>
      <dgm:t>
        <a:bodyPr/>
        <a:lstStyle/>
        <a:p>
          <a:endParaRPr lang="en-US"/>
        </a:p>
      </dgm:t>
    </dgm:pt>
    <dgm:pt modelId="{FC949A39-C204-4A6C-BCAF-4B8B79DB4291}" type="sibTrans" cxnId="{67382D42-6BDD-4CC4-ADBC-7BE596EC499A}">
      <dgm:prSet/>
      <dgm:spPr/>
      <dgm:t>
        <a:bodyPr/>
        <a:lstStyle/>
        <a:p>
          <a:endParaRPr lang="en-US"/>
        </a:p>
      </dgm:t>
    </dgm:pt>
    <dgm:pt modelId="{1F12CE44-70E0-4443-8F11-6238CC8C13BB}">
      <dgm:prSet phldrT="[Text]" custT="1"/>
      <dgm:spPr>
        <a:noFill/>
        <a:ln>
          <a:solidFill>
            <a:srgbClr val="D40072"/>
          </a:solidFill>
        </a:ln>
      </dgm:spPr>
      <dgm:t>
        <a:bodyPr/>
        <a:lstStyle/>
        <a:p>
          <a:pPr algn="ctr"/>
          <a:r>
            <a:rPr lang="en-CA" sz="1100" b="1" baseline="0" dirty="0">
              <a:solidFill>
                <a:schemeClr val="tx1"/>
              </a:solidFill>
              <a:latin typeface="Arial" panose="020B0604020202020204" pitchFamily="34" charset="0"/>
              <a:cs typeface="Arial" panose="020B0604020202020204" pitchFamily="34" charset="0"/>
            </a:rPr>
            <a:t>AESO and Utility Companies</a:t>
          </a:r>
        </a:p>
        <a:p>
          <a:pPr algn="l"/>
          <a:r>
            <a:rPr lang="en-CA" sz="1000" baseline="0" dirty="0">
              <a:solidFill>
                <a:schemeClr val="tx1"/>
              </a:solidFill>
              <a:latin typeface="Arial" panose="020B0604020202020204" pitchFamily="34" charset="0"/>
              <a:cs typeface="Arial" panose="020B0604020202020204" pitchFamily="34" charset="0"/>
            </a:rPr>
            <a:t>Alberta’s electricity grid connects generation, transmission, and distribution services to deliver electricity to markets and consumers. Consumers are accurately billed for their energy and the grid.</a:t>
          </a:r>
        </a:p>
        <a:p>
          <a:pPr algn="l"/>
          <a:endParaRPr lang="en-US" sz="1000" baseline="0" dirty="0">
            <a:solidFill>
              <a:schemeClr val="tx1"/>
            </a:solidFill>
          </a:endParaRPr>
        </a:p>
      </dgm:t>
    </dgm:pt>
    <dgm:pt modelId="{047F6B67-DCED-4612-96D8-28C95FEA381D}" type="parTrans" cxnId="{34547E02-FE47-4DE3-A0E3-34EBBDBD3894}">
      <dgm:prSet/>
      <dgm:spPr/>
      <dgm:t>
        <a:bodyPr/>
        <a:lstStyle/>
        <a:p>
          <a:endParaRPr lang="en-US"/>
        </a:p>
      </dgm:t>
    </dgm:pt>
    <dgm:pt modelId="{A6130306-8668-4D70-8898-C41656566592}" type="sibTrans" cxnId="{34547E02-FE47-4DE3-A0E3-34EBBDBD3894}">
      <dgm:prSet/>
      <dgm:spPr/>
      <dgm:t>
        <a:bodyPr/>
        <a:lstStyle/>
        <a:p>
          <a:endParaRPr lang="en-US"/>
        </a:p>
      </dgm:t>
    </dgm:pt>
    <dgm:pt modelId="{27251AD5-6531-4534-B4A4-9C6A2DA2374D}">
      <dgm:prSet phldrT="[Text]" custT="1"/>
      <dgm:spPr>
        <a:noFill/>
        <a:ln>
          <a:solidFill>
            <a:srgbClr val="5F6A72"/>
          </a:solidFill>
        </a:ln>
      </dgm:spPr>
      <dgm:t>
        <a:bodyPr/>
        <a:lstStyle/>
        <a:p>
          <a:pPr algn="ctr"/>
          <a:r>
            <a:rPr lang="en-CA" sz="1100" b="1" baseline="0" dirty="0">
              <a:solidFill>
                <a:schemeClr val="tx1"/>
              </a:solidFill>
              <a:latin typeface="Arial" panose="020B0604020202020204" pitchFamily="34" charset="0"/>
              <a:cs typeface="Arial" panose="020B0604020202020204" pitchFamily="34" charset="0"/>
            </a:rPr>
            <a:t>Government of Alberta and Electricity Agencies</a:t>
          </a:r>
        </a:p>
        <a:p>
          <a:pPr algn="l"/>
          <a:r>
            <a:rPr lang="en-CA" sz="1000" baseline="0" dirty="0">
              <a:solidFill>
                <a:schemeClr val="tx1"/>
              </a:solidFill>
              <a:latin typeface="Arial" panose="020B0604020202020204" pitchFamily="34" charset="0"/>
              <a:cs typeface="Arial" panose="020B0604020202020204" pitchFamily="34" charset="0"/>
            </a:rPr>
            <a:t>Review system performance to ensure individual issues are addressed, rules are being followed, and regulated rates remain reasonable. When desired policy outcomes are not being achieved, legislation or regulation may be updated.</a:t>
          </a:r>
          <a:endParaRPr lang="en-US" sz="1000" baseline="0" dirty="0">
            <a:solidFill>
              <a:schemeClr val="tx1"/>
            </a:solidFill>
          </a:endParaRPr>
        </a:p>
      </dgm:t>
    </dgm:pt>
    <dgm:pt modelId="{2FB87647-4951-4B9C-BF8E-6538F2D7A810}" type="parTrans" cxnId="{F3C93CDA-E3C7-44A8-B3B1-BA4D66174E44}">
      <dgm:prSet/>
      <dgm:spPr/>
      <dgm:t>
        <a:bodyPr/>
        <a:lstStyle/>
        <a:p>
          <a:endParaRPr lang="en-US"/>
        </a:p>
      </dgm:t>
    </dgm:pt>
    <dgm:pt modelId="{BA9DF510-B649-405B-9FDA-1395A2B2E78D}" type="sibTrans" cxnId="{F3C93CDA-E3C7-44A8-B3B1-BA4D66174E44}">
      <dgm:prSet/>
      <dgm:spPr/>
      <dgm:t>
        <a:bodyPr/>
        <a:lstStyle/>
        <a:p>
          <a:endParaRPr lang="en-US"/>
        </a:p>
      </dgm:t>
    </dgm:pt>
    <dgm:pt modelId="{6C64EC7D-5592-4123-AE4B-2572625C29AD}" type="pres">
      <dgm:prSet presAssocID="{5FF4433D-F552-4F2B-9669-6AC74A5B22BA}" presName="cycle" presStyleCnt="0">
        <dgm:presLayoutVars>
          <dgm:dir/>
          <dgm:resizeHandles val="exact"/>
        </dgm:presLayoutVars>
      </dgm:prSet>
      <dgm:spPr/>
    </dgm:pt>
    <dgm:pt modelId="{B04534F5-082E-4DFB-BDF0-83D489F7B28B}" type="pres">
      <dgm:prSet presAssocID="{BAB6642F-9206-484D-A62A-5FFE17B93779}" presName="node" presStyleLbl="node1" presStyleIdx="0" presStyleCnt="4" custScaleX="272838" custScaleY="95398" custRadScaleRad="83027" custRadScaleInc="1767">
        <dgm:presLayoutVars>
          <dgm:bulletEnabled val="1"/>
        </dgm:presLayoutVars>
      </dgm:prSet>
      <dgm:spPr/>
    </dgm:pt>
    <dgm:pt modelId="{7941796F-5144-490D-AF31-AE4FBA959A9C}" type="pres">
      <dgm:prSet presAssocID="{BAB6642F-9206-484D-A62A-5FFE17B93779}" presName="spNode" presStyleCnt="0"/>
      <dgm:spPr/>
    </dgm:pt>
    <dgm:pt modelId="{CF5D39F6-EC99-42D2-81B1-D7C225A5AFEF}" type="pres">
      <dgm:prSet presAssocID="{E6D2D614-AE4B-4515-8319-D6F08572DE16}" presName="sibTrans" presStyleLbl="sibTrans1D1" presStyleIdx="0" presStyleCnt="4"/>
      <dgm:spPr/>
    </dgm:pt>
    <dgm:pt modelId="{A99127CC-EC89-48BC-B202-22A32D764DFB}" type="pres">
      <dgm:prSet presAssocID="{6A8F8D53-B863-46E7-ACB2-629E05EA218D}" presName="node" presStyleLbl="node1" presStyleIdx="1" presStyleCnt="4" custScaleX="272838" custScaleY="95398" custRadScaleRad="147855" custRadScaleInc="13984">
        <dgm:presLayoutVars>
          <dgm:bulletEnabled val="1"/>
        </dgm:presLayoutVars>
      </dgm:prSet>
      <dgm:spPr/>
    </dgm:pt>
    <dgm:pt modelId="{A13ED971-318D-455A-B590-4B7080253EE3}" type="pres">
      <dgm:prSet presAssocID="{6A8F8D53-B863-46E7-ACB2-629E05EA218D}" presName="spNode" presStyleCnt="0"/>
      <dgm:spPr/>
    </dgm:pt>
    <dgm:pt modelId="{7FB14D21-AADD-4894-946A-399F264D45C6}" type="pres">
      <dgm:prSet presAssocID="{FC949A39-C204-4A6C-BCAF-4B8B79DB4291}" presName="sibTrans" presStyleLbl="sibTrans1D1" presStyleIdx="1" presStyleCnt="4"/>
      <dgm:spPr/>
    </dgm:pt>
    <dgm:pt modelId="{4140873C-0DCC-4A48-8294-42B8D13F38EC}" type="pres">
      <dgm:prSet presAssocID="{1F12CE44-70E0-4443-8F11-6238CC8C13BB}" presName="node" presStyleLbl="node1" presStyleIdx="2" presStyleCnt="4" custScaleX="272838" custScaleY="95398" custRadScaleRad="93527" custRadScaleInc="-1567">
        <dgm:presLayoutVars>
          <dgm:bulletEnabled val="1"/>
        </dgm:presLayoutVars>
      </dgm:prSet>
      <dgm:spPr/>
    </dgm:pt>
    <dgm:pt modelId="{C26E461F-F177-433C-824C-93F2516DE173}" type="pres">
      <dgm:prSet presAssocID="{1F12CE44-70E0-4443-8F11-6238CC8C13BB}" presName="spNode" presStyleCnt="0"/>
      <dgm:spPr/>
    </dgm:pt>
    <dgm:pt modelId="{6646B2F4-E58C-45F8-ACC7-F4E8EF43F45C}" type="pres">
      <dgm:prSet presAssocID="{A6130306-8668-4D70-8898-C41656566592}" presName="sibTrans" presStyleLbl="sibTrans1D1" presStyleIdx="2" presStyleCnt="4"/>
      <dgm:spPr/>
    </dgm:pt>
    <dgm:pt modelId="{23F4374B-E594-4ABF-AF40-2907B2A35F22}" type="pres">
      <dgm:prSet presAssocID="{27251AD5-6531-4534-B4A4-9C6A2DA2374D}" presName="node" presStyleLbl="node1" presStyleIdx="3" presStyleCnt="4" custScaleX="272838" custScaleY="95398" custRadScaleRad="147855" custRadScaleInc="-13984">
        <dgm:presLayoutVars>
          <dgm:bulletEnabled val="1"/>
        </dgm:presLayoutVars>
      </dgm:prSet>
      <dgm:spPr/>
    </dgm:pt>
    <dgm:pt modelId="{66364A84-6235-4D20-BF75-E76FE451E1A9}" type="pres">
      <dgm:prSet presAssocID="{27251AD5-6531-4534-B4A4-9C6A2DA2374D}" presName="spNode" presStyleCnt="0"/>
      <dgm:spPr/>
    </dgm:pt>
    <dgm:pt modelId="{864B1592-3CA2-4D03-9800-B2CC196C658F}" type="pres">
      <dgm:prSet presAssocID="{BA9DF510-B649-405B-9FDA-1395A2B2E78D}" presName="sibTrans" presStyleLbl="sibTrans1D1" presStyleIdx="3" presStyleCnt="4"/>
      <dgm:spPr/>
    </dgm:pt>
  </dgm:ptLst>
  <dgm:cxnLst>
    <dgm:cxn modelId="{34547E02-FE47-4DE3-A0E3-34EBBDBD3894}" srcId="{5FF4433D-F552-4F2B-9669-6AC74A5B22BA}" destId="{1F12CE44-70E0-4443-8F11-6238CC8C13BB}" srcOrd="2" destOrd="0" parTransId="{047F6B67-DCED-4612-96D8-28C95FEA381D}" sibTransId="{A6130306-8668-4D70-8898-C41656566592}"/>
    <dgm:cxn modelId="{ED6D4919-08DD-4E8B-9BB7-882ED7E8B5F5}" type="presOf" srcId="{1F12CE44-70E0-4443-8F11-6238CC8C13BB}" destId="{4140873C-0DCC-4A48-8294-42B8D13F38EC}" srcOrd="0" destOrd="0" presId="urn:microsoft.com/office/officeart/2005/8/layout/cycle5"/>
    <dgm:cxn modelId="{8B0FCA1C-3574-4E9A-8489-DCAE60D6DCD8}" srcId="{5FF4433D-F552-4F2B-9669-6AC74A5B22BA}" destId="{BAB6642F-9206-484D-A62A-5FFE17B93779}" srcOrd="0" destOrd="0" parTransId="{7F618732-91C3-472A-8693-3EADBA91AF95}" sibTransId="{E6D2D614-AE4B-4515-8319-D6F08572DE16}"/>
    <dgm:cxn modelId="{67382D42-6BDD-4CC4-ADBC-7BE596EC499A}" srcId="{5FF4433D-F552-4F2B-9669-6AC74A5B22BA}" destId="{6A8F8D53-B863-46E7-ACB2-629E05EA218D}" srcOrd="1" destOrd="0" parTransId="{F2BF7E5D-A724-4D86-BD90-2D2EE273D908}" sibTransId="{FC949A39-C204-4A6C-BCAF-4B8B79DB4291}"/>
    <dgm:cxn modelId="{9A0A9352-E6F8-4970-98FF-5ED93476A959}" type="presOf" srcId="{BAB6642F-9206-484D-A62A-5FFE17B93779}" destId="{B04534F5-082E-4DFB-BDF0-83D489F7B28B}" srcOrd="0" destOrd="0" presId="urn:microsoft.com/office/officeart/2005/8/layout/cycle5"/>
    <dgm:cxn modelId="{0C907AAB-EBCC-4D92-8819-756DA2BA7CE2}" type="presOf" srcId="{6A8F8D53-B863-46E7-ACB2-629E05EA218D}" destId="{A99127CC-EC89-48BC-B202-22A32D764DFB}" srcOrd="0" destOrd="0" presId="urn:microsoft.com/office/officeart/2005/8/layout/cycle5"/>
    <dgm:cxn modelId="{62A868AD-E660-4C84-9EFA-43FA752D3040}" type="presOf" srcId="{BA9DF510-B649-405B-9FDA-1395A2B2E78D}" destId="{864B1592-3CA2-4D03-9800-B2CC196C658F}" srcOrd="0" destOrd="0" presId="urn:microsoft.com/office/officeart/2005/8/layout/cycle5"/>
    <dgm:cxn modelId="{A9E009B1-DBBC-4ED9-A0EB-978636DBB028}" type="presOf" srcId="{27251AD5-6531-4534-B4A4-9C6A2DA2374D}" destId="{23F4374B-E594-4ABF-AF40-2907B2A35F22}" srcOrd="0" destOrd="0" presId="urn:microsoft.com/office/officeart/2005/8/layout/cycle5"/>
    <dgm:cxn modelId="{A1560DBB-8C8C-4AB5-B46F-5CD4DD710033}" type="presOf" srcId="{E6D2D614-AE4B-4515-8319-D6F08572DE16}" destId="{CF5D39F6-EC99-42D2-81B1-D7C225A5AFEF}" srcOrd="0" destOrd="0" presId="urn:microsoft.com/office/officeart/2005/8/layout/cycle5"/>
    <dgm:cxn modelId="{A14038D8-3A06-4CF7-B04F-EFAA5DAEB12D}" type="presOf" srcId="{A6130306-8668-4D70-8898-C41656566592}" destId="{6646B2F4-E58C-45F8-ACC7-F4E8EF43F45C}" srcOrd="0" destOrd="0" presId="urn:microsoft.com/office/officeart/2005/8/layout/cycle5"/>
    <dgm:cxn modelId="{F3C93CDA-E3C7-44A8-B3B1-BA4D66174E44}" srcId="{5FF4433D-F552-4F2B-9669-6AC74A5B22BA}" destId="{27251AD5-6531-4534-B4A4-9C6A2DA2374D}" srcOrd="3" destOrd="0" parTransId="{2FB87647-4951-4B9C-BF8E-6538F2D7A810}" sibTransId="{BA9DF510-B649-405B-9FDA-1395A2B2E78D}"/>
    <dgm:cxn modelId="{DB27D9DC-0EB5-4749-9315-FA25EC7FD701}" type="presOf" srcId="{5FF4433D-F552-4F2B-9669-6AC74A5B22BA}" destId="{6C64EC7D-5592-4123-AE4B-2572625C29AD}" srcOrd="0" destOrd="0" presId="urn:microsoft.com/office/officeart/2005/8/layout/cycle5"/>
    <dgm:cxn modelId="{023C97E1-00F1-464C-8536-192FCE9F9A21}" type="presOf" srcId="{FC949A39-C204-4A6C-BCAF-4B8B79DB4291}" destId="{7FB14D21-AADD-4894-946A-399F264D45C6}" srcOrd="0" destOrd="0" presId="urn:microsoft.com/office/officeart/2005/8/layout/cycle5"/>
    <dgm:cxn modelId="{0F45C389-A55E-4073-BB7C-1F661DDBC63C}" type="presParOf" srcId="{6C64EC7D-5592-4123-AE4B-2572625C29AD}" destId="{B04534F5-082E-4DFB-BDF0-83D489F7B28B}" srcOrd="0" destOrd="0" presId="urn:microsoft.com/office/officeart/2005/8/layout/cycle5"/>
    <dgm:cxn modelId="{9C9F69C3-692A-477B-B3AC-F7D49F10D8F8}" type="presParOf" srcId="{6C64EC7D-5592-4123-AE4B-2572625C29AD}" destId="{7941796F-5144-490D-AF31-AE4FBA959A9C}" srcOrd="1" destOrd="0" presId="urn:microsoft.com/office/officeart/2005/8/layout/cycle5"/>
    <dgm:cxn modelId="{41A0BD06-294E-40F5-9996-3F84B30438DC}" type="presParOf" srcId="{6C64EC7D-5592-4123-AE4B-2572625C29AD}" destId="{CF5D39F6-EC99-42D2-81B1-D7C225A5AFEF}" srcOrd="2" destOrd="0" presId="urn:microsoft.com/office/officeart/2005/8/layout/cycle5"/>
    <dgm:cxn modelId="{67C53FF7-4F00-49CB-8F43-1DE49C71A54B}" type="presParOf" srcId="{6C64EC7D-5592-4123-AE4B-2572625C29AD}" destId="{A99127CC-EC89-48BC-B202-22A32D764DFB}" srcOrd="3" destOrd="0" presId="urn:microsoft.com/office/officeart/2005/8/layout/cycle5"/>
    <dgm:cxn modelId="{413C91F7-884C-4D28-AA7E-07214E5E1073}" type="presParOf" srcId="{6C64EC7D-5592-4123-AE4B-2572625C29AD}" destId="{A13ED971-318D-455A-B590-4B7080253EE3}" srcOrd="4" destOrd="0" presId="urn:microsoft.com/office/officeart/2005/8/layout/cycle5"/>
    <dgm:cxn modelId="{6F327CAF-18FA-4817-BA36-5114F66517BF}" type="presParOf" srcId="{6C64EC7D-5592-4123-AE4B-2572625C29AD}" destId="{7FB14D21-AADD-4894-946A-399F264D45C6}" srcOrd="5" destOrd="0" presId="urn:microsoft.com/office/officeart/2005/8/layout/cycle5"/>
    <dgm:cxn modelId="{EFED3F48-F8D2-4C32-AFD0-CA986350978C}" type="presParOf" srcId="{6C64EC7D-5592-4123-AE4B-2572625C29AD}" destId="{4140873C-0DCC-4A48-8294-42B8D13F38EC}" srcOrd="6" destOrd="0" presId="urn:microsoft.com/office/officeart/2005/8/layout/cycle5"/>
    <dgm:cxn modelId="{04087BD9-1280-4232-9B00-6DCE06BD0967}" type="presParOf" srcId="{6C64EC7D-5592-4123-AE4B-2572625C29AD}" destId="{C26E461F-F177-433C-824C-93F2516DE173}" srcOrd="7" destOrd="0" presId="urn:microsoft.com/office/officeart/2005/8/layout/cycle5"/>
    <dgm:cxn modelId="{0C4BDC20-656A-4762-8D47-A637330D5A44}" type="presParOf" srcId="{6C64EC7D-5592-4123-AE4B-2572625C29AD}" destId="{6646B2F4-E58C-45F8-ACC7-F4E8EF43F45C}" srcOrd="8" destOrd="0" presId="urn:microsoft.com/office/officeart/2005/8/layout/cycle5"/>
    <dgm:cxn modelId="{AF741EB5-3939-4C3F-9EF7-91EB71986095}" type="presParOf" srcId="{6C64EC7D-5592-4123-AE4B-2572625C29AD}" destId="{23F4374B-E594-4ABF-AF40-2907B2A35F22}" srcOrd="9" destOrd="0" presId="urn:microsoft.com/office/officeart/2005/8/layout/cycle5"/>
    <dgm:cxn modelId="{8BC564BF-4B3F-410D-87BB-617DE1ACAF3A}" type="presParOf" srcId="{6C64EC7D-5592-4123-AE4B-2572625C29AD}" destId="{66364A84-6235-4D20-BF75-E76FE451E1A9}" srcOrd="10" destOrd="0" presId="urn:microsoft.com/office/officeart/2005/8/layout/cycle5"/>
    <dgm:cxn modelId="{FC243AFF-78C8-43AC-AE7B-B1054FCF712D}" type="presParOf" srcId="{6C64EC7D-5592-4123-AE4B-2572625C29AD}" destId="{864B1592-3CA2-4D03-9800-B2CC196C658F}"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E7AC08-F447-4805-A09F-30864FF138C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03278997-701C-49CF-B2E7-BDBA0A91A208}">
      <dgm:prSet phldrT="[Text]" custT="1"/>
      <dgm:spPr>
        <a:ln>
          <a:solidFill>
            <a:srgbClr val="6A737B">
              <a:alpha val="90000"/>
            </a:srgbClr>
          </a:solidFill>
        </a:ln>
      </dgm:spPr>
      <dgm:t>
        <a:bodyPr/>
        <a:lstStyle/>
        <a:p>
          <a:pPr algn="ctr"/>
          <a:r>
            <a:rPr lang="en-US" sz="1050" i="1" dirty="0">
              <a:solidFill>
                <a:srgbClr val="36424A"/>
              </a:solidFill>
              <a:latin typeface="Arial" panose="020B0604020202020204" pitchFamily="34" charset="0"/>
              <a:cs typeface="Arial" panose="020B0604020202020204" pitchFamily="34" charset="0"/>
            </a:rPr>
            <a:t>Utilities companies apply for rates and other approvals from the AUC which they believe will allow them to provide reliable service to customers and a reasonable return to their shareholders.</a:t>
          </a:r>
          <a:endParaRPr lang="en-US" sz="1050" dirty="0"/>
        </a:p>
      </dgm:t>
    </dgm:pt>
    <dgm:pt modelId="{5172FB8B-8DB5-4603-BB59-0CC0B7F34DD5}" type="parTrans" cxnId="{4577A1BC-92C9-4434-ABA1-F37205A47D87}">
      <dgm:prSet/>
      <dgm:spPr/>
      <dgm:t>
        <a:bodyPr/>
        <a:lstStyle/>
        <a:p>
          <a:endParaRPr lang="en-US"/>
        </a:p>
      </dgm:t>
    </dgm:pt>
    <dgm:pt modelId="{80459130-F12F-4E88-A659-9E02BA038298}" type="sibTrans" cxnId="{4577A1BC-92C9-4434-ABA1-F37205A47D87}">
      <dgm:prSet/>
      <dgm:spPr/>
      <dgm:t>
        <a:bodyPr/>
        <a:lstStyle/>
        <a:p>
          <a:endParaRPr lang="en-US"/>
        </a:p>
      </dgm:t>
    </dgm:pt>
    <dgm:pt modelId="{86F0DE8C-607B-413D-A246-FAD986CFD5AE}">
      <dgm:prSet phldrT="[Text]"/>
      <dgm:spPr>
        <a:noFill/>
        <a:ln>
          <a:solidFill>
            <a:srgbClr val="D40072"/>
          </a:solidFill>
        </a:ln>
      </dgm:spPr>
      <dgm:t>
        <a:bodyPr/>
        <a:lstStyle/>
        <a:p>
          <a:r>
            <a:rPr lang="en-US" dirty="0">
              <a:solidFill>
                <a:schemeClr val="tx1"/>
              </a:solidFill>
              <a:latin typeface="Arial" panose="020B0604020202020204" pitchFamily="34" charset="0"/>
              <a:cs typeface="Arial" panose="020B0604020202020204" pitchFamily="34" charset="0"/>
            </a:rPr>
            <a:t>Utility Companies</a:t>
          </a:r>
        </a:p>
      </dgm:t>
    </dgm:pt>
    <dgm:pt modelId="{D8A89860-37E3-47F0-ACB6-E0F251149D6D}" type="parTrans" cxnId="{A110BACA-C133-4BFB-81E2-8226A011A309}">
      <dgm:prSet/>
      <dgm:spPr/>
      <dgm:t>
        <a:bodyPr/>
        <a:lstStyle/>
        <a:p>
          <a:endParaRPr lang="en-US"/>
        </a:p>
      </dgm:t>
    </dgm:pt>
    <dgm:pt modelId="{7E1353BB-69CF-45BC-91AB-2C10E546408C}" type="sibTrans" cxnId="{A110BACA-C133-4BFB-81E2-8226A011A309}">
      <dgm:prSet/>
      <dgm:spPr/>
      <dgm:t>
        <a:bodyPr/>
        <a:lstStyle/>
        <a:p>
          <a:endParaRPr lang="en-US"/>
        </a:p>
      </dgm:t>
    </dgm:pt>
    <dgm:pt modelId="{0B3E15DE-3896-44E0-82D7-7578DD150AF6}">
      <dgm:prSet phldrT="[Text]" custT="1"/>
      <dgm:spPr>
        <a:ln>
          <a:solidFill>
            <a:srgbClr val="6A737B">
              <a:alpha val="90000"/>
            </a:srgbClr>
          </a:solidFill>
        </a:ln>
      </dgm:spPr>
      <dgm:t>
        <a:bodyPr/>
        <a:lstStyle/>
        <a:p>
          <a:pPr algn="ctr"/>
          <a:r>
            <a:rPr lang="en-US" sz="1050" i="1" dirty="0">
              <a:solidFill>
                <a:srgbClr val="36424A"/>
              </a:solidFill>
              <a:latin typeface="Arial" panose="020B0604020202020204" pitchFamily="34" charset="0"/>
              <a:cs typeface="Arial" panose="020B0604020202020204" pitchFamily="34" charset="0"/>
            </a:rPr>
            <a:t>The Utilities Consumer Advocate (UCA) intervenes in AUC proceedings to ensure small business, farm, and residential customers receive reliable utility services at reasonable prices.</a:t>
          </a:r>
          <a:endParaRPr lang="en-US" sz="1050" dirty="0"/>
        </a:p>
      </dgm:t>
    </dgm:pt>
    <dgm:pt modelId="{38F35BF3-67C8-4B4C-A4DE-89B4478AEC46}" type="parTrans" cxnId="{4C27B21D-1379-4C0C-99E3-A802DDBFEB3E}">
      <dgm:prSet/>
      <dgm:spPr/>
      <dgm:t>
        <a:bodyPr/>
        <a:lstStyle/>
        <a:p>
          <a:endParaRPr lang="en-US"/>
        </a:p>
      </dgm:t>
    </dgm:pt>
    <dgm:pt modelId="{53E0CD4C-D796-4E0C-B3C3-34CBB3D8DB54}" type="sibTrans" cxnId="{4C27B21D-1379-4C0C-99E3-A802DDBFEB3E}">
      <dgm:prSet/>
      <dgm:spPr/>
      <dgm:t>
        <a:bodyPr/>
        <a:lstStyle/>
        <a:p>
          <a:endParaRPr lang="en-US"/>
        </a:p>
      </dgm:t>
    </dgm:pt>
    <dgm:pt modelId="{5E24CECC-AB4C-4B1F-A29E-02A6A2C11D1E}">
      <dgm:prSet phldrT="[Text]" phldr="1"/>
      <dgm:spPr>
        <a:noFill/>
        <a:ln>
          <a:solidFill>
            <a:srgbClr val="77B800"/>
          </a:solidFill>
        </a:ln>
      </dgm:spPr>
      <dgm:t>
        <a:bodyPr/>
        <a:lstStyle/>
        <a:p>
          <a:endParaRPr lang="en-US" dirty="0"/>
        </a:p>
      </dgm:t>
    </dgm:pt>
    <dgm:pt modelId="{EDF33387-7A7C-4806-A1BC-302AD4D809B7}" type="sibTrans" cxnId="{019A1034-FE3B-4CBD-83BE-FD5D9133DAF2}">
      <dgm:prSet/>
      <dgm:spPr/>
      <dgm:t>
        <a:bodyPr/>
        <a:lstStyle/>
        <a:p>
          <a:endParaRPr lang="en-US"/>
        </a:p>
      </dgm:t>
    </dgm:pt>
    <dgm:pt modelId="{AB8DBE88-A3E9-4C46-85A4-38914C8BBC74}" type="parTrans" cxnId="{019A1034-FE3B-4CBD-83BE-FD5D9133DAF2}">
      <dgm:prSet/>
      <dgm:spPr/>
      <dgm:t>
        <a:bodyPr/>
        <a:lstStyle/>
        <a:p>
          <a:endParaRPr lang="en-US"/>
        </a:p>
      </dgm:t>
    </dgm:pt>
    <dgm:pt modelId="{E16F0AF0-7BD0-4D7B-A0F9-A1890D4D8629}" type="pres">
      <dgm:prSet presAssocID="{3AE7AC08-F447-4805-A09F-30864FF138C5}" presName="outerComposite" presStyleCnt="0">
        <dgm:presLayoutVars>
          <dgm:chMax val="2"/>
          <dgm:animLvl val="lvl"/>
          <dgm:resizeHandles val="exact"/>
        </dgm:presLayoutVars>
      </dgm:prSet>
      <dgm:spPr/>
    </dgm:pt>
    <dgm:pt modelId="{A4B9A5B7-6F67-4C74-8CF6-729402BF87DB}" type="pres">
      <dgm:prSet presAssocID="{3AE7AC08-F447-4805-A09F-30864FF138C5}" presName="dummyMaxCanvas" presStyleCnt="0"/>
      <dgm:spPr/>
    </dgm:pt>
    <dgm:pt modelId="{71EAA12B-4B4B-415D-B97A-B9585B7D7AB9}" type="pres">
      <dgm:prSet presAssocID="{3AE7AC08-F447-4805-A09F-30864FF138C5}" presName="parentComposite" presStyleCnt="0"/>
      <dgm:spPr/>
    </dgm:pt>
    <dgm:pt modelId="{89DCB4E9-6E0C-4D3C-B87C-F9DAFA0331CF}" type="pres">
      <dgm:prSet presAssocID="{3AE7AC08-F447-4805-A09F-30864FF138C5}" presName="parent1" presStyleLbl="alignAccFollowNode1" presStyleIdx="0" presStyleCnt="4" custScaleX="137820" custScaleY="188658" custLinFactX="-58012" custLinFactNeighborX="-100000" custLinFactNeighborY="70209">
        <dgm:presLayoutVars>
          <dgm:chMax val="4"/>
        </dgm:presLayoutVars>
      </dgm:prSet>
      <dgm:spPr/>
    </dgm:pt>
    <dgm:pt modelId="{AD1C7E45-87C4-463C-9312-8FE79B0C576A}" type="pres">
      <dgm:prSet presAssocID="{3AE7AC08-F447-4805-A09F-30864FF138C5}" presName="parent2" presStyleLbl="alignAccFollowNode1" presStyleIdx="1" presStyleCnt="4" custScaleX="137716" custScaleY="188658" custLinFactX="57343" custLinFactNeighborX="100000" custLinFactNeighborY="72202">
        <dgm:presLayoutVars>
          <dgm:chMax val="4"/>
        </dgm:presLayoutVars>
      </dgm:prSet>
      <dgm:spPr/>
    </dgm:pt>
    <dgm:pt modelId="{95F7D817-41A2-4999-80E7-F9345EACA154}" type="pres">
      <dgm:prSet presAssocID="{3AE7AC08-F447-4805-A09F-30864FF138C5}" presName="childrenComposite" presStyleCnt="0"/>
      <dgm:spPr/>
    </dgm:pt>
    <dgm:pt modelId="{8FED1FCE-8306-47ED-9031-B33DA0331D91}" type="pres">
      <dgm:prSet presAssocID="{3AE7AC08-F447-4805-A09F-30864FF138C5}" presName="dummyMaxCanvas_ChildArea" presStyleCnt="0"/>
      <dgm:spPr/>
    </dgm:pt>
    <dgm:pt modelId="{2DE826D8-0165-4421-A2BB-B1EFB997D17C}" type="pres">
      <dgm:prSet presAssocID="{3AE7AC08-F447-4805-A09F-30864FF138C5}" presName="fulcrum" presStyleLbl="alignAccFollowNode1" presStyleIdx="2" presStyleCnt="4" custScaleX="375000" custScaleY="177778" custLinFactY="-100000" custLinFactNeighborY="-104194"/>
      <dgm:spPr>
        <a:noFill/>
        <a:ln>
          <a:solidFill>
            <a:srgbClr val="00AAD2"/>
          </a:solidFill>
        </a:ln>
      </dgm:spPr>
    </dgm:pt>
    <dgm:pt modelId="{4C6FFBF7-804E-46DA-A687-E8B9D03883BD}" type="pres">
      <dgm:prSet presAssocID="{3AE7AC08-F447-4805-A09F-30864FF138C5}" presName="balance_11" presStyleLbl="alignAccFollowNode1" presStyleIdx="3" presStyleCnt="4" custScaleX="122685" custLinFactY="-300000" custLinFactNeighborY="-327259">
        <dgm:presLayoutVars>
          <dgm:bulletEnabled val="1"/>
        </dgm:presLayoutVars>
      </dgm:prSet>
      <dgm:spPr>
        <a:noFill/>
        <a:ln>
          <a:solidFill>
            <a:srgbClr val="6A737B"/>
          </a:solidFill>
        </a:ln>
      </dgm:spPr>
    </dgm:pt>
    <dgm:pt modelId="{B86E80EC-0ADA-4516-931C-4D2A52BFE027}" type="pres">
      <dgm:prSet presAssocID="{3AE7AC08-F447-4805-A09F-30864FF138C5}" presName="left_11_1" presStyleLbl="node1" presStyleIdx="0" presStyleCnt="2" custScaleY="58428" custLinFactNeighborX="-29769" custLinFactNeighborY="-51805">
        <dgm:presLayoutVars>
          <dgm:bulletEnabled val="1"/>
        </dgm:presLayoutVars>
      </dgm:prSet>
      <dgm:spPr/>
    </dgm:pt>
    <dgm:pt modelId="{6E0FE3EB-66A4-4D42-9A97-20EC35E36013}" type="pres">
      <dgm:prSet presAssocID="{3AE7AC08-F447-4805-A09F-30864FF138C5}" presName="right_11_1" presStyleLbl="node1" presStyleIdx="1" presStyleCnt="2" custScaleY="58462" custLinFactNeighborX="32755" custLinFactNeighborY="-52092">
        <dgm:presLayoutVars>
          <dgm:bulletEnabled val="1"/>
        </dgm:presLayoutVars>
      </dgm:prSet>
      <dgm:spPr/>
    </dgm:pt>
  </dgm:ptLst>
  <dgm:cxnLst>
    <dgm:cxn modelId="{4C27B21D-1379-4C0C-99E3-A802DDBFEB3E}" srcId="{3AE7AC08-F447-4805-A09F-30864FF138C5}" destId="{0B3E15DE-3896-44E0-82D7-7578DD150AF6}" srcOrd="1" destOrd="0" parTransId="{38F35BF3-67C8-4B4C-A4DE-89B4478AEC46}" sibTransId="{53E0CD4C-D796-4E0C-B3C3-34CBB3D8DB54}"/>
    <dgm:cxn modelId="{019A1034-FE3B-4CBD-83BE-FD5D9133DAF2}" srcId="{0B3E15DE-3896-44E0-82D7-7578DD150AF6}" destId="{5E24CECC-AB4C-4B1F-A29E-02A6A2C11D1E}" srcOrd="0" destOrd="0" parTransId="{AB8DBE88-A3E9-4C46-85A4-38914C8BBC74}" sibTransId="{EDF33387-7A7C-4806-A1BC-302AD4D809B7}"/>
    <dgm:cxn modelId="{83B64449-5A3B-432D-9215-0DE06BE46FAF}" type="presOf" srcId="{0B3E15DE-3896-44E0-82D7-7578DD150AF6}" destId="{AD1C7E45-87C4-463C-9312-8FE79B0C576A}" srcOrd="0" destOrd="0" presId="urn:microsoft.com/office/officeart/2005/8/layout/balance1"/>
    <dgm:cxn modelId="{4577A1BC-92C9-4434-ABA1-F37205A47D87}" srcId="{3AE7AC08-F447-4805-A09F-30864FF138C5}" destId="{03278997-701C-49CF-B2E7-BDBA0A91A208}" srcOrd="0" destOrd="0" parTransId="{5172FB8B-8DB5-4603-BB59-0CC0B7F34DD5}" sibTransId="{80459130-F12F-4E88-A659-9E02BA038298}"/>
    <dgm:cxn modelId="{E765F3C2-3148-44B5-AC37-B46B15250A0E}" type="presOf" srcId="{5E24CECC-AB4C-4B1F-A29E-02A6A2C11D1E}" destId="{6E0FE3EB-66A4-4D42-9A97-20EC35E36013}" srcOrd="0" destOrd="0" presId="urn:microsoft.com/office/officeart/2005/8/layout/balance1"/>
    <dgm:cxn modelId="{A110BACA-C133-4BFB-81E2-8226A011A309}" srcId="{03278997-701C-49CF-B2E7-BDBA0A91A208}" destId="{86F0DE8C-607B-413D-A246-FAD986CFD5AE}" srcOrd="0" destOrd="0" parTransId="{D8A89860-37E3-47F0-ACB6-E0F251149D6D}" sibTransId="{7E1353BB-69CF-45BC-91AB-2C10E546408C}"/>
    <dgm:cxn modelId="{1AEF3ECD-384F-4608-ACBE-6BEDAD1E42DF}" type="presOf" srcId="{86F0DE8C-607B-413D-A246-FAD986CFD5AE}" destId="{B86E80EC-0ADA-4516-931C-4D2A52BFE027}" srcOrd="0" destOrd="0" presId="urn:microsoft.com/office/officeart/2005/8/layout/balance1"/>
    <dgm:cxn modelId="{F7F434DE-9564-483B-816B-84A3E106C0DB}" type="presOf" srcId="{03278997-701C-49CF-B2E7-BDBA0A91A208}" destId="{89DCB4E9-6E0C-4D3C-B87C-F9DAFA0331CF}" srcOrd="0" destOrd="0" presId="urn:microsoft.com/office/officeart/2005/8/layout/balance1"/>
    <dgm:cxn modelId="{53E77BE2-9648-4DDF-A026-C3943A65B16A}" type="presOf" srcId="{3AE7AC08-F447-4805-A09F-30864FF138C5}" destId="{E16F0AF0-7BD0-4D7B-A0F9-A1890D4D8629}" srcOrd="0" destOrd="0" presId="urn:microsoft.com/office/officeart/2005/8/layout/balance1"/>
    <dgm:cxn modelId="{F0ACB691-E868-4B39-95DF-0B82EADEC916}" type="presParOf" srcId="{E16F0AF0-7BD0-4D7B-A0F9-A1890D4D8629}" destId="{A4B9A5B7-6F67-4C74-8CF6-729402BF87DB}" srcOrd="0" destOrd="0" presId="urn:microsoft.com/office/officeart/2005/8/layout/balance1"/>
    <dgm:cxn modelId="{598A783F-ECB1-48BA-9DB2-A09F3A12F594}" type="presParOf" srcId="{E16F0AF0-7BD0-4D7B-A0F9-A1890D4D8629}" destId="{71EAA12B-4B4B-415D-B97A-B9585B7D7AB9}" srcOrd="1" destOrd="0" presId="urn:microsoft.com/office/officeart/2005/8/layout/balance1"/>
    <dgm:cxn modelId="{E8DC3F45-7A38-4FCF-A842-85E9E2339414}" type="presParOf" srcId="{71EAA12B-4B4B-415D-B97A-B9585B7D7AB9}" destId="{89DCB4E9-6E0C-4D3C-B87C-F9DAFA0331CF}" srcOrd="0" destOrd="0" presId="urn:microsoft.com/office/officeart/2005/8/layout/balance1"/>
    <dgm:cxn modelId="{F72F7A82-DBEA-4A6C-BD6D-32190A134C2D}" type="presParOf" srcId="{71EAA12B-4B4B-415D-B97A-B9585B7D7AB9}" destId="{AD1C7E45-87C4-463C-9312-8FE79B0C576A}" srcOrd="1" destOrd="0" presId="urn:microsoft.com/office/officeart/2005/8/layout/balance1"/>
    <dgm:cxn modelId="{54AEEB7A-26ED-4A5C-984F-DC423CCCFF52}" type="presParOf" srcId="{E16F0AF0-7BD0-4D7B-A0F9-A1890D4D8629}" destId="{95F7D817-41A2-4999-80E7-F9345EACA154}" srcOrd="2" destOrd="0" presId="urn:microsoft.com/office/officeart/2005/8/layout/balance1"/>
    <dgm:cxn modelId="{BFC4345C-A7B9-4BE0-B994-60F1050A67C3}" type="presParOf" srcId="{95F7D817-41A2-4999-80E7-F9345EACA154}" destId="{8FED1FCE-8306-47ED-9031-B33DA0331D91}" srcOrd="0" destOrd="0" presId="urn:microsoft.com/office/officeart/2005/8/layout/balance1"/>
    <dgm:cxn modelId="{46DFFD96-CE07-433B-8237-2B166108AE83}" type="presParOf" srcId="{95F7D817-41A2-4999-80E7-F9345EACA154}" destId="{2DE826D8-0165-4421-A2BB-B1EFB997D17C}" srcOrd="1" destOrd="0" presId="urn:microsoft.com/office/officeart/2005/8/layout/balance1"/>
    <dgm:cxn modelId="{9A69EC79-906E-41F1-BF90-DB89FCB5518A}" type="presParOf" srcId="{95F7D817-41A2-4999-80E7-F9345EACA154}" destId="{4C6FFBF7-804E-46DA-A687-E8B9D03883BD}" srcOrd="2" destOrd="0" presId="urn:microsoft.com/office/officeart/2005/8/layout/balance1"/>
    <dgm:cxn modelId="{FBFBE3DA-CB79-4395-BAFA-84D2DC344759}" type="presParOf" srcId="{95F7D817-41A2-4999-80E7-F9345EACA154}" destId="{B86E80EC-0ADA-4516-931C-4D2A52BFE027}" srcOrd="3" destOrd="0" presId="urn:microsoft.com/office/officeart/2005/8/layout/balance1"/>
    <dgm:cxn modelId="{12E2A677-5837-4FDE-B54A-19294B0660F7}" type="presParOf" srcId="{95F7D817-41A2-4999-80E7-F9345EACA154}" destId="{6E0FE3EB-66A4-4D42-9A97-20EC35E36013}" srcOrd="4" destOrd="0" presId="urn:microsoft.com/office/officeart/2005/8/layout/balance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F92CAB-A5AD-4A61-9241-63DAD512B2F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5587E1C-ADDE-4A90-B9F9-9638EA38B6B6}">
      <dgm:prSet phldrT="[Text]"/>
      <dgm:spPr>
        <a:solidFill>
          <a:srgbClr val="5FCEEA"/>
        </a:solidFill>
        <a:ln>
          <a:noFill/>
        </a:ln>
      </dgm:spPr>
      <dgm:t>
        <a:bodyPr/>
        <a:lstStyle/>
        <a:p>
          <a:r>
            <a:rPr lang="en-CA" dirty="0">
              <a:solidFill>
                <a:schemeClr val="tx1"/>
              </a:solidFill>
            </a:rPr>
            <a:t>The </a:t>
          </a:r>
          <a:r>
            <a:rPr lang="en-CA" b="1" dirty="0">
              <a:solidFill>
                <a:schemeClr val="tx1"/>
              </a:solidFill>
            </a:rPr>
            <a:t>Government of Alberta</a:t>
          </a:r>
          <a:r>
            <a:rPr lang="en-CA" dirty="0">
              <a:solidFill>
                <a:schemeClr val="tx1"/>
              </a:solidFill>
            </a:rPr>
            <a:t> sets the policy direction through legislation and regulation.</a:t>
          </a:r>
          <a:endParaRPr lang="en-US" dirty="0">
            <a:solidFill>
              <a:schemeClr val="tx1"/>
            </a:solidFill>
          </a:endParaRPr>
        </a:p>
      </dgm:t>
    </dgm:pt>
    <dgm:pt modelId="{3272B9F7-6E59-4F6D-806D-364483015F73}" type="parTrans" cxnId="{49EE32DE-5AFE-426D-92AE-C1CD08BCC311}">
      <dgm:prSet/>
      <dgm:spPr/>
      <dgm:t>
        <a:bodyPr/>
        <a:lstStyle/>
        <a:p>
          <a:endParaRPr lang="en-US"/>
        </a:p>
      </dgm:t>
    </dgm:pt>
    <dgm:pt modelId="{76660258-63B8-4216-8716-7A144759A5B4}" type="sibTrans" cxnId="{49EE32DE-5AFE-426D-92AE-C1CD08BCC311}">
      <dgm:prSet/>
      <dgm:spPr/>
      <dgm:t>
        <a:bodyPr/>
        <a:lstStyle/>
        <a:p>
          <a:endParaRPr lang="en-US"/>
        </a:p>
      </dgm:t>
    </dgm:pt>
    <dgm:pt modelId="{ACC75B41-9202-4986-8C6F-2B2D8A03767F}">
      <dgm:prSet phldrT="[Text]"/>
      <dgm:spPr>
        <a:solidFill>
          <a:srgbClr val="BED600"/>
        </a:solidFill>
        <a:ln>
          <a:noFill/>
        </a:ln>
      </dgm:spPr>
      <dgm:t>
        <a:bodyPr/>
        <a:lstStyle/>
        <a:p>
          <a:r>
            <a:rPr lang="en-CA" dirty="0">
              <a:solidFill>
                <a:schemeClr val="tx1"/>
              </a:solidFill>
            </a:rPr>
            <a:t>The </a:t>
          </a:r>
          <a:r>
            <a:rPr lang="en-CA" b="1" dirty="0">
              <a:solidFill>
                <a:schemeClr val="tx1"/>
              </a:solidFill>
            </a:rPr>
            <a:t>Alberta Utilities Commission </a:t>
          </a:r>
          <a:r>
            <a:rPr lang="en-CA" dirty="0">
              <a:solidFill>
                <a:schemeClr val="tx1"/>
              </a:solidFill>
            </a:rPr>
            <a:t>has the principle regulatory oversight role in the system.</a:t>
          </a:r>
          <a:endParaRPr lang="en-US" dirty="0">
            <a:solidFill>
              <a:schemeClr val="tx1"/>
            </a:solidFill>
          </a:endParaRPr>
        </a:p>
      </dgm:t>
    </dgm:pt>
    <dgm:pt modelId="{72C5C406-1120-4249-9A17-B780F436FD0A}" type="parTrans" cxnId="{332E226A-B42A-4D16-876C-98FA4875504F}">
      <dgm:prSet/>
      <dgm:spPr/>
      <dgm:t>
        <a:bodyPr/>
        <a:lstStyle/>
        <a:p>
          <a:endParaRPr lang="en-US"/>
        </a:p>
      </dgm:t>
    </dgm:pt>
    <dgm:pt modelId="{9D2ADFB6-9C32-4F0E-B636-1EF692D45743}" type="sibTrans" cxnId="{332E226A-B42A-4D16-876C-98FA4875504F}">
      <dgm:prSet/>
      <dgm:spPr/>
      <dgm:t>
        <a:bodyPr/>
        <a:lstStyle/>
        <a:p>
          <a:endParaRPr lang="en-US"/>
        </a:p>
      </dgm:t>
    </dgm:pt>
    <dgm:pt modelId="{D0FB8FC3-53AE-4FC1-9178-E068B8FE8FE9}">
      <dgm:prSet phldrT="[Text]"/>
      <dgm:spPr>
        <a:solidFill>
          <a:srgbClr val="D1D4D3"/>
        </a:solidFill>
        <a:ln>
          <a:noFill/>
        </a:ln>
      </dgm:spPr>
      <dgm:t>
        <a:bodyPr/>
        <a:lstStyle/>
        <a:p>
          <a:r>
            <a:rPr lang="en-CA" dirty="0">
              <a:solidFill>
                <a:schemeClr val="tx1"/>
              </a:solidFill>
            </a:rPr>
            <a:t>The </a:t>
          </a:r>
          <a:r>
            <a:rPr lang="en-CA" b="1" dirty="0">
              <a:solidFill>
                <a:schemeClr val="tx1"/>
              </a:solidFill>
            </a:rPr>
            <a:t>Alberta Utilities Commission</a:t>
          </a:r>
          <a:r>
            <a:rPr lang="en-CA" dirty="0">
              <a:solidFill>
                <a:schemeClr val="tx1"/>
              </a:solidFill>
            </a:rPr>
            <a:t> has robust evidence-based regulatory processes in place to ensure utility and ratepayer interests are appropriately balanced within the broader public interest.</a:t>
          </a:r>
          <a:endParaRPr lang="en-US" dirty="0">
            <a:solidFill>
              <a:schemeClr val="tx1"/>
            </a:solidFill>
          </a:endParaRPr>
        </a:p>
      </dgm:t>
    </dgm:pt>
    <dgm:pt modelId="{6E5DF5AE-47C5-49C2-BD57-20724021FE12}" type="parTrans" cxnId="{30B6706E-5408-412D-86F6-F07B97159675}">
      <dgm:prSet/>
      <dgm:spPr/>
      <dgm:t>
        <a:bodyPr/>
        <a:lstStyle/>
        <a:p>
          <a:endParaRPr lang="en-US"/>
        </a:p>
      </dgm:t>
    </dgm:pt>
    <dgm:pt modelId="{F542D30C-A2D2-423F-B1BF-30148A91BCBF}" type="sibTrans" cxnId="{30B6706E-5408-412D-86F6-F07B97159675}">
      <dgm:prSet/>
      <dgm:spPr/>
      <dgm:t>
        <a:bodyPr/>
        <a:lstStyle/>
        <a:p>
          <a:endParaRPr lang="en-US"/>
        </a:p>
      </dgm:t>
    </dgm:pt>
    <dgm:pt modelId="{B51361B7-8981-488E-8A9C-45F0B6396A85}">
      <dgm:prSet phldrT="[Text]"/>
      <dgm:spPr>
        <a:solidFill>
          <a:srgbClr val="EF69B9"/>
        </a:solidFill>
        <a:ln>
          <a:noFill/>
        </a:ln>
      </dgm:spPr>
      <dgm:t>
        <a:bodyPr/>
        <a:lstStyle/>
        <a:p>
          <a:r>
            <a:rPr lang="en-CA" dirty="0">
              <a:solidFill>
                <a:schemeClr val="tx1"/>
              </a:solidFill>
            </a:rPr>
            <a:t>The </a:t>
          </a:r>
          <a:r>
            <a:rPr lang="en-CA" b="1" dirty="0">
              <a:solidFill>
                <a:schemeClr val="tx1"/>
              </a:solidFill>
            </a:rPr>
            <a:t>Utilities Consumer Advocate’s </a:t>
          </a:r>
          <a:r>
            <a:rPr lang="en-CA" dirty="0">
              <a:solidFill>
                <a:schemeClr val="tx1"/>
              </a:solidFill>
            </a:rPr>
            <a:t>role within the AUC process is to ensure residential, farm and small business consumer interests are represented to the adjudicator (the Commission).</a:t>
          </a:r>
          <a:endParaRPr lang="en-US" dirty="0">
            <a:solidFill>
              <a:schemeClr val="tx1"/>
            </a:solidFill>
          </a:endParaRPr>
        </a:p>
      </dgm:t>
    </dgm:pt>
    <dgm:pt modelId="{E90D7D69-17BD-4C4E-BF47-4496E45BAD76}" type="parTrans" cxnId="{E9CB1F76-ECCE-4F31-BB12-B4455A281531}">
      <dgm:prSet/>
      <dgm:spPr/>
      <dgm:t>
        <a:bodyPr/>
        <a:lstStyle/>
        <a:p>
          <a:endParaRPr lang="en-US"/>
        </a:p>
      </dgm:t>
    </dgm:pt>
    <dgm:pt modelId="{2DF89894-6880-41FC-978F-6FFD6D8F3AE1}" type="sibTrans" cxnId="{E9CB1F76-ECCE-4F31-BB12-B4455A281531}">
      <dgm:prSet/>
      <dgm:spPr/>
      <dgm:t>
        <a:bodyPr/>
        <a:lstStyle/>
        <a:p>
          <a:endParaRPr lang="en-US"/>
        </a:p>
      </dgm:t>
    </dgm:pt>
    <dgm:pt modelId="{F9460FFB-A87D-4F14-BC62-0C8B67C16773}">
      <dgm:prSet phldrT="[Text]"/>
      <dgm:spPr>
        <a:solidFill>
          <a:srgbClr val="EBCE7B"/>
        </a:solidFill>
        <a:ln>
          <a:noFill/>
        </a:ln>
      </dgm:spPr>
      <dgm:t>
        <a:bodyPr/>
        <a:lstStyle/>
        <a:p>
          <a:r>
            <a:rPr lang="en-US" b="1" dirty="0">
              <a:solidFill>
                <a:schemeClr val="tx1"/>
              </a:solidFill>
            </a:rPr>
            <a:t>Alberta Utilities Commission </a:t>
          </a:r>
          <a:r>
            <a:rPr lang="en-US" dirty="0">
              <a:solidFill>
                <a:schemeClr val="tx1"/>
              </a:solidFill>
            </a:rPr>
            <a:t>proceedings are resource-intensive processes. They rely on expert analysis that ensures complex technical, financial and legal decisions are made in a timely fashion so the electricity system can operate efficiently.</a:t>
          </a:r>
        </a:p>
      </dgm:t>
    </dgm:pt>
    <dgm:pt modelId="{FB8D9B32-352A-484E-B9D1-C696ADC54CEF}" type="parTrans" cxnId="{52AE566F-8129-4560-B190-185BA51E0A9B}">
      <dgm:prSet/>
      <dgm:spPr/>
      <dgm:t>
        <a:bodyPr/>
        <a:lstStyle/>
        <a:p>
          <a:endParaRPr lang="en-US"/>
        </a:p>
      </dgm:t>
    </dgm:pt>
    <dgm:pt modelId="{2A699B42-10EA-4512-9319-AA4F53CD1668}" type="sibTrans" cxnId="{52AE566F-8129-4560-B190-185BA51E0A9B}">
      <dgm:prSet/>
      <dgm:spPr/>
      <dgm:t>
        <a:bodyPr/>
        <a:lstStyle/>
        <a:p>
          <a:endParaRPr lang="en-US"/>
        </a:p>
      </dgm:t>
    </dgm:pt>
    <dgm:pt modelId="{0869118E-B41F-46F8-AB65-4995C1C05B19}" type="pres">
      <dgm:prSet presAssocID="{98F92CAB-A5AD-4A61-9241-63DAD512B2F6}" presName="diagram" presStyleCnt="0">
        <dgm:presLayoutVars>
          <dgm:dir/>
          <dgm:resizeHandles val="exact"/>
        </dgm:presLayoutVars>
      </dgm:prSet>
      <dgm:spPr/>
    </dgm:pt>
    <dgm:pt modelId="{3A52CDFB-37AD-41C4-ABC1-6FD208192346}" type="pres">
      <dgm:prSet presAssocID="{F5587E1C-ADDE-4A90-B9F9-9638EA38B6B6}" presName="node" presStyleLbl="node1" presStyleIdx="0" presStyleCnt="5" custScaleX="113439" custLinFactNeighborX="-26153" custLinFactNeighborY="-8">
        <dgm:presLayoutVars>
          <dgm:bulletEnabled val="1"/>
        </dgm:presLayoutVars>
      </dgm:prSet>
      <dgm:spPr/>
    </dgm:pt>
    <dgm:pt modelId="{97031D18-E8D6-4DB4-8911-11806B6A5FDE}" type="pres">
      <dgm:prSet presAssocID="{76660258-63B8-4216-8716-7A144759A5B4}" presName="sibTrans" presStyleCnt="0"/>
      <dgm:spPr/>
    </dgm:pt>
    <dgm:pt modelId="{28F034DD-84D4-439E-A6CB-D332BDEC9979}" type="pres">
      <dgm:prSet presAssocID="{ACC75B41-9202-4986-8C6F-2B2D8A03767F}" presName="node" presStyleLbl="node1" presStyleIdx="1" presStyleCnt="5" custScaleX="113439" custLinFactNeighborX="-167" custLinFactNeighborY="-1075">
        <dgm:presLayoutVars>
          <dgm:bulletEnabled val="1"/>
        </dgm:presLayoutVars>
      </dgm:prSet>
      <dgm:spPr/>
    </dgm:pt>
    <dgm:pt modelId="{4A7F71FC-35CD-46A4-B18B-AE71DF42E156}" type="pres">
      <dgm:prSet presAssocID="{9D2ADFB6-9C32-4F0E-B636-1EF692D45743}" presName="sibTrans" presStyleCnt="0"/>
      <dgm:spPr/>
    </dgm:pt>
    <dgm:pt modelId="{6CB77E52-8205-4E8B-8351-2EB7C6C34A29}" type="pres">
      <dgm:prSet presAssocID="{D0FB8FC3-53AE-4FC1-9178-E068B8FE8FE9}" presName="node" presStyleLbl="node1" presStyleIdx="2" presStyleCnt="5" custScaleX="113439" custLinFactNeighborX="26861" custLinFactNeighborY="-926">
        <dgm:presLayoutVars>
          <dgm:bulletEnabled val="1"/>
        </dgm:presLayoutVars>
      </dgm:prSet>
      <dgm:spPr/>
    </dgm:pt>
    <dgm:pt modelId="{3FE489C4-FAF7-4305-A8E9-1EF32B674242}" type="pres">
      <dgm:prSet presAssocID="{F542D30C-A2D2-423F-B1BF-30148A91BCBF}" presName="sibTrans" presStyleCnt="0"/>
      <dgm:spPr/>
    </dgm:pt>
    <dgm:pt modelId="{6866CBC6-97D7-46F0-AFBD-EBF72401C912}" type="pres">
      <dgm:prSet presAssocID="{B51361B7-8981-488E-8A9C-45F0B6396A85}" presName="node" presStyleLbl="node1" presStyleIdx="3" presStyleCnt="5" custScaleX="113439" custLinFactNeighborX="-5023" custLinFactNeighborY="-1592">
        <dgm:presLayoutVars>
          <dgm:bulletEnabled val="1"/>
        </dgm:presLayoutVars>
      </dgm:prSet>
      <dgm:spPr/>
    </dgm:pt>
    <dgm:pt modelId="{E3D747C6-655D-4FAB-9676-1C9B3E75D561}" type="pres">
      <dgm:prSet presAssocID="{2DF89894-6880-41FC-978F-6FFD6D8F3AE1}" presName="sibTrans" presStyleCnt="0"/>
      <dgm:spPr/>
    </dgm:pt>
    <dgm:pt modelId="{DCD934A0-FCC5-49DA-B533-60D0300894DD}" type="pres">
      <dgm:prSet presAssocID="{F9460FFB-A87D-4F14-BC62-0C8B67C16773}" presName="node" presStyleLbl="node1" presStyleIdx="4" presStyleCnt="5" custScaleX="113439" custLinFactNeighborX="1674" custLinFactNeighborY="-1075">
        <dgm:presLayoutVars>
          <dgm:bulletEnabled val="1"/>
        </dgm:presLayoutVars>
      </dgm:prSet>
      <dgm:spPr/>
    </dgm:pt>
  </dgm:ptLst>
  <dgm:cxnLst>
    <dgm:cxn modelId="{D4F58F30-9156-47D0-92F9-5FCDB9628A77}" type="presOf" srcId="{98F92CAB-A5AD-4A61-9241-63DAD512B2F6}" destId="{0869118E-B41F-46F8-AB65-4995C1C05B19}" srcOrd="0" destOrd="0" presId="urn:microsoft.com/office/officeart/2005/8/layout/default"/>
    <dgm:cxn modelId="{D7343060-2800-4D4D-B607-D7C01865554F}" type="presOf" srcId="{F9460FFB-A87D-4F14-BC62-0C8B67C16773}" destId="{DCD934A0-FCC5-49DA-B533-60D0300894DD}" srcOrd="0" destOrd="0" presId="urn:microsoft.com/office/officeart/2005/8/layout/default"/>
    <dgm:cxn modelId="{332E226A-B42A-4D16-876C-98FA4875504F}" srcId="{98F92CAB-A5AD-4A61-9241-63DAD512B2F6}" destId="{ACC75B41-9202-4986-8C6F-2B2D8A03767F}" srcOrd="1" destOrd="0" parTransId="{72C5C406-1120-4249-9A17-B780F436FD0A}" sibTransId="{9D2ADFB6-9C32-4F0E-B636-1EF692D45743}"/>
    <dgm:cxn modelId="{30B6706E-5408-412D-86F6-F07B97159675}" srcId="{98F92CAB-A5AD-4A61-9241-63DAD512B2F6}" destId="{D0FB8FC3-53AE-4FC1-9178-E068B8FE8FE9}" srcOrd="2" destOrd="0" parTransId="{6E5DF5AE-47C5-49C2-BD57-20724021FE12}" sibTransId="{F542D30C-A2D2-423F-B1BF-30148A91BCBF}"/>
    <dgm:cxn modelId="{52AE566F-8129-4560-B190-185BA51E0A9B}" srcId="{98F92CAB-A5AD-4A61-9241-63DAD512B2F6}" destId="{F9460FFB-A87D-4F14-BC62-0C8B67C16773}" srcOrd="4" destOrd="0" parTransId="{FB8D9B32-352A-484E-B9D1-C696ADC54CEF}" sibTransId="{2A699B42-10EA-4512-9319-AA4F53CD1668}"/>
    <dgm:cxn modelId="{E9CB1F76-ECCE-4F31-BB12-B4455A281531}" srcId="{98F92CAB-A5AD-4A61-9241-63DAD512B2F6}" destId="{B51361B7-8981-488E-8A9C-45F0B6396A85}" srcOrd="3" destOrd="0" parTransId="{E90D7D69-17BD-4C4E-BF47-4496E45BAD76}" sibTransId="{2DF89894-6880-41FC-978F-6FFD6D8F3AE1}"/>
    <dgm:cxn modelId="{98C3F389-F7C9-4F73-982E-6B7839221E1D}" type="presOf" srcId="{B51361B7-8981-488E-8A9C-45F0B6396A85}" destId="{6866CBC6-97D7-46F0-AFBD-EBF72401C912}" srcOrd="0" destOrd="0" presId="urn:microsoft.com/office/officeart/2005/8/layout/default"/>
    <dgm:cxn modelId="{8130E4C7-730B-499E-9133-384E94F4AB00}" type="presOf" srcId="{F5587E1C-ADDE-4A90-B9F9-9638EA38B6B6}" destId="{3A52CDFB-37AD-41C4-ABC1-6FD208192346}" srcOrd="0" destOrd="0" presId="urn:microsoft.com/office/officeart/2005/8/layout/default"/>
    <dgm:cxn modelId="{49EE32DE-5AFE-426D-92AE-C1CD08BCC311}" srcId="{98F92CAB-A5AD-4A61-9241-63DAD512B2F6}" destId="{F5587E1C-ADDE-4A90-B9F9-9638EA38B6B6}" srcOrd="0" destOrd="0" parTransId="{3272B9F7-6E59-4F6D-806D-364483015F73}" sibTransId="{76660258-63B8-4216-8716-7A144759A5B4}"/>
    <dgm:cxn modelId="{040C0CEF-26A8-4684-A9D9-AD9EAEF7CEC9}" type="presOf" srcId="{D0FB8FC3-53AE-4FC1-9178-E068B8FE8FE9}" destId="{6CB77E52-8205-4E8B-8351-2EB7C6C34A29}" srcOrd="0" destOrd="0" presId="urn:microsoft.com/office/officeart/2005/8/layout/default"/>
    <dgm:cxn modelId="{0E128FF2-6D5E-4A2E-82FF-E67D0F4E8C2D}" type="presOf" srcId="{ACC75B41-9202-4986-8C6F-2B2D8A03767F}" destId="{28F034DD-84D4-439E-A6CB-D332BDEC9979}" srcOrd="0" destOrd="0" presId="urn:microsoft.com/office/officeart/2005/8/layout/default"/>
    <dgm:cxn modelId="{AD0CC471-2B1A-4444-87BC-4F64CE40A821}" type="presParOf" srcId="{0869118E-B41F-46F8-AB65-4995C1C05B19}" destId="{3A52CDFB-37AD-41C4-ABC1-6FD208192346}" srcOrd="0" destOrd="0" presId="urn:microsoft.com/office/officeart/2005/8/layout/default"/>
    <dgm:cxn modelId="{BAE48650-3770-45A3-B60A-572BF132601C}" type="presParOf" srcId="{0869118E-B41F-46F8-AB65-4995C1C05B19}" destId="{97031D18-E8D6-4DB4-8911-11806B6A5FDE}" srcOrd="1" destOrd="0" presId="urn:microsoft.com/office/officeart/2005/8/layout/default"/>
    <dgm:cxn modelId="{F68B2A03-7FA3-4216-A2E1-C42C192B8D06}" type="presParOf" srcId="{0869118E-B41F-46F8-AB65-4995C1C05B19}" destId="{28F034DD-84D4-439E-A6CB-D332BDEC9979}" srcOrd="2" destOrd="0" presId="urn:microsoft.com/office/officeart/2005/8/layout/default"/>
    <dgm:cxn modelId="{CB6DB2D3-A617-46AC-9367-05AE723DD283}" type="presParOf" srcId="{0869118E-B41F-46F8-AB65-4995C1C05B19}" destId="{4A7F71FC-35CD-46A4-B18B-AE71DF42E156}" srcOrd="3" destOrd="0" presId="urn:microsoft.com/office/officeart/2005/8/layout/default"/>
    <dgm:cxn modelId="{C5EEE3F1-2A74-45F7-81DC-52E7DDB98CD9}" type="presParOf" srcId="{0869118E-B41F-46F8-AB65-4995C1C05B19}" destId="{6CB77E52-8205-4E8B-8351-2EB7C6C34A29}" srcOrd="4" destOrd="0" presId="urn:microsoft.com/office/officeart/2005/8/layout/default"/>
    <dgm:cxn modelId="{CADB5EE3-EB53-456B-B85B-7CF452CA5B66}" type="presParOf" srcId="{0869118E-B41F-46F8-AB65-4995C1C05B19}" destId="{3FE489C4-FAF7-4305-A8E9-1EF32B674242}" srcOrd="5" destOrd="0" presId="urn:microsoft.com/office/officeart/2005/8/layout/default"/>
    <dgm:cxn modelId="{FBF6A187-E0D3-432A-92D6-689D8111594C}" type="presParOf" srcId="{0869118E-B41F-46F8-AB65-4995C1C05B19}" destId="{6866CBC6-97D7-46F0-AFBD-EBF72401C912}" srcOrd="6" destOrd="0" presId="urn:microsoft.com/office/officeart/2005/8/layout/default"/>
    <dgm:cxn modelId="{21A40624-2DF4-4E91-9BA0-04EB09113FA8}" type="presParOf" srcId="{0869118E-B41F-46F8-AB65-4995C1C05B19}" destId="{E3D747C6-655D-4FAB-9676-1C9B3E75D561}" srcOrd="7" destOrd="0" presId="urn:microsoft.com/office/officeart/2005/8/layout/default"/>
    <dgm:cxn modelId="{BF276195-0A8A-41F5-9A09-766CA15FD583}" type="presParOf" srcId="{0869118E-B41F-46F8-AB65-4995C1C05B19}" destId="{DCD934A0-FCC5-49DA-B533-60D0300894DD}"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4534F5-082E-4DFB-BDF0-83D489F7B28B}">
      <dsp:nvSpPr>
        <dsp:cNvPr id="0" name=""/>
        <dsp:cNvSpPr/>
      </dsp:nvSpPr>
      <dsp:spPr>
        <a:xfrm>
          <a:off x="2484062" y="288032"/>
          <a:ext cx="3984943" cy="905669"/>
        </a:xfrm>
        <a:prstGeom prst="roundRect">
          <a:avLst/>
        </a:prstGeom>
        <a:noFill/>
        <a:ln w="25400" cap="flat" cmpd="sng" algn="ctr">
          <a:solidFill>
            <a:srgbClr val="00AAD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b="1" kern="1200" baseline="0" dirty="0">
              <a:solidFill>
                <a:schemeClr val="tx1"/>
              </a:solidFill>
              <a:latin typeface="Arial" panose="020B0604020202020204" pitchFamily="34" charset="0"/>
              <a:cs typeface="Arial" panose="020B0604020202020204" pitchFamily="34" charset="0"/>
            </a:rPr>
            <a:t>Government of Alberta</a:t>
          </a:r>
        </a:p>
        <a:p>
          <a:pPr marL="0" lvl="0" indent="0" algn="l" defTabSz="488950">
            <a:lnSpc>
              <a:spcPct val="90000"/>
            </a:lnSpc>
            <a:spcBef>
              <a:spcPct val="0"/>
            </a:spcBef>
            <a:spcAft>
              <a:spcPct val="35000"/>
            </a:spcAft>
            <a:buNone/>
          </a:pPr>
          <a:r>
            <a:rPr lang="en-CA" sz="1000" kern="1200" baseline="0" dirty="0">
              <a:solidFill>
                <a:schemeClr val="tx1"/>
              </a:solidFill>
              <a:latin typeface="Arial" panose="020B0604020202020204" pitchFamily="34" charset="0"/>
              <a:cs typeface="Arial" panose="020B0604020202020204" pitchFamily="34" charset="0"/>
            </a:rPr>
            <a:t>Develop, review and implement policies and regulations to ensure a safe, reliable, efficient, affordable and environmentally responsible electricity system for Albertans.</a:t>
          </a:r>
        </a:p>
        <a:p>
          <a:pPr marL="0" lvl="0" indent="0" algn="l" defTabSz="488950">
            <a:lnSpc>
              <a:spcPct val="90000"/>
            </a:lnSpc>
            <a:spcBef>
              <a:spcPct val="0"/>
            </a:spcBef>
            <a:spcAft>
              <a:spcPct val="35000"/>
            </a:spcAft>
            <a:buNone/>
          </a:pPr>
          <a:endParaRPr lang="en-US" sz="1000" kern="1200" baseline="0" dirty="0">
            <a:solidFill>
              <a:schemeClr val="tx1"/>
            </a:solidFill>
          </a:endParaRPr>
        </a:p>
      </dsp:txBody>
      <dsp:txXfrm>
        <a:off x="2528273" y="332243"/>
        <a:ext cx="3896521" cy="817247"/>
      </dsp:txXfrm>
    </dsp:sp>
    <dsp:sp modelId="{CF5D39F6-EC99-42D2-81B1-D7C225A5AFEF}">
      <dsp:nvSpPr>
        <dsp:cNvPr id="0" name=""/>
        <dsp:cNvSpPr/>
      </dsp:nvSpPr>
      <dsp:spPr>
        <a:xfrm>
          <a:off x="3262956" y="1153123"/>
          <a:ext cx="3134275" cy="3134275"/>
        </a:xfrm>
        <a:custGeom>
          <a:avLst/>
          <a:gdLst/>
          <a:ahLst/>
          <a:cxnLst/>
          <a:rect l="0" t="0" r="0" b="0"/>
          <a:pathLst>
            <a:path>
              <a:moveTo>
                <a:pt x="2121913" y="101482"/>
              </a:moveTo>
              <a:arcTo wR="1567137" hR="1567137" stAng="17443952" swAng="142499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99127CC-EC89-48BC-B202-22A32D764DFB}">
      <dsp:nvSpPr>
        <dsp:cNvPr id="0" name=""/>
        <dsp:cNvSpPr/>
      </dsp:nvSpPr>
      <dsp:spPr>
        <a:xfrm>
          <a:off x="4782907" y="1758630"/>
          <a:ext cx="3984943" cy="905669"/>
        </a:xfrm>
        <a:prstGeom prst="roundRect">
          <a:avLst/>
        </a:prstGeom>
        <a:noFill/>
        <a:ln w="25400" cap="flat" cmpd="sng" algn="ctr">
          <a:solidFill>
            <a:srgbClr val="77B8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b="1" kern="1200" baseline="0" dirty="0">
              <a:solidFill>
                <a:schemeClr val="tx1"/>
              </a:solidFill>
              <a:latin typeface="Arial" panose="020B0604020202020204" pitchFamily="34" charset="0"/>
              <a:cs typeface="Arial" panose="020B0604020202020204" pitchFamily="34" charset="0"/>
            </a:rPr>
            <a:t>Electricity Agencies</a:t>
          </a:r>
        </a:p>
        <a:p>
          <a:pPr marL="0" lvl="0" indent="0" algn="l" defTabSz="488950">
            <a:lnSpc>
              <a:spcPct val="90000"/>
            </a:lnSpc>
            <a:spcBef>
              <a:spcPct val="0"/>
            </a:spcBef>
            <a:spcAft>
              <a:spcPct val="35000"/>
            </a:spcAft>
            <a:buNone/>
          </a:pPr>
          <a:r>
            <a:rPr lang="en-CA" sz="1000" kern="1200" baseline="0" dirty="0">
              <a:solidFill>
                <a:schemeClr val="tx1"/>
              </a:solidFill>
              <a:latin typeface="Arial" panose="020B0604020202020204" pitchFamily="34" charset="0"/>
              <a:cs typeface="Arial" panose="020B0604020202020204" pitchFamily="34" charset="0"/>
            </a:rPr>
            <a:t>Develop and implement plans, rules, and make timely operational/technical/legal decisions that ensure effective and efficient implementation of Government legislation and regulation.</a:t>
          </a:r>
        </a:p>
        <a:p>
          <a:pPr marL="0" lvl="0" indent="0" algn="l" defTabSz="488950">
            <a:lnSpc>
              <a:spcPct val="90000"/>
            </a:lnSpc>
            <a:spcBef>
              <a:spcPct val="0"/>
            </a:spcBef>
            <a:spcAft>
              <a:spcPct val="35000"/>
            </a:spcAft>
            <a:buNone/>
          </a:pPr>
          <a:endParaRPr lang="en-US" sz="1000" kern="1200" baseline="0" dirty="0">
            <a:solidFill>
              <a:schemeClr val="tx1"/>
            </a:solidFill>
          </a:endParaRPr>
        </a:p>
      </dsp:txBody>
      <dsp:txXfrm>
        <a:off x="4827118" y="1802841"/>
        <a:ext cx="3896521" cy="817247"/>
      </dsp:txXfrm>
    </dsp:sp>
    <dsp:sp modelId="{7FB14D21-AADD-4894-946A-399F264D45C6}">
      <dsp:nvSpPr>
        <dsp:cNvPr id="0" name=""/>
        <dsp:cNvSpPr/>
      </dsp:nvSpPr>
      <dsp:spPr>
        <a:xfrm>
          <a:off x="3314310" y="-28062"/>
          <a:ext cx="3134275" cy="3134275"/>
        </a:xfrm>
        <a:custGeom>
          <a:avLst/>
          <a:gdLst/>
          <a:ahLst/>
          <a:cxnLst/>
          <a:rect l="0" t="0" r="0" b="0"/>
          <a:pathLst>
            <a:path>
              <a:moveTo>
                <a:pt x="2538328" y="2797059"/>
              </a:moveTo>
              <a:arcTo wR="1567137" hR="1567137" stAng="3102246" swAng="10656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140873C-0DCC-4A48-8294-42B8D13F38EC}">
      <dsp:nvSpPr>
        <dsp:cNvPr id="0" name=""/>
        <dsp:cNvSpPr/>
      </dsp:nvSpPr>
      <dsp:spPr>
        <a:xfrm>
          <a:off x="2484049" y="3054771"/>
          <a:ext cx="3984943" cy="905669"/>
        </a:xfrm>
        <a:prstGeom prst="roundRect">
          <a:avLst/>
        </a:prstGeom>
        <a:noFill/>
        <a:ln w="25400" cap="flat" cmpd="sng" algn="ctr">
          <a:solidFill>
            <a:srgbClr val="D4007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b="1" kern="1200" baseline="0" dirty="0">
              <a:solidFill>
                <a:schemeClr val="tx1"/>
              </a:solidFill>
              <a:latin typeface="Arial" panose="020B0604020202020204" pitchFamily="34" charset="0"/>
              <a:cs typeface="Arial" panose="020B0604020202020204" pitchFamily="34" charset="0"/>
            </a:rPr>
            <a:t>AESO and Utility Companies</a:t>
          </a:r>
        </a:p>
        <a:p>
          <a:pPr marL="0" lvl="0" indent="0" algn="l" defTabSz="488950">
            <a:lnSpc>
              <a:spcPct val="90000"/>
            </a:lnSpc>
            <a:spcBef>
              <a:spcPct val="0"/>
            </a:spcBef>
            <a:spcAft>
              <a:spcPct val="35000"/>
            </a:spcAft>
            <a:buNone/>
          </a:pPr>
          <a:r>
            <a:rPr lang="en-CA" sz="1000" kern="1200" baseline="0" dirty="0">
              <a:solidFill>
                <a:schemeClr val="tx1"/>
              </a:solidFill>
              <a:latin typeface="Arial" panose="020B0604020202020204" pitchFamily="34" charset="0"/>
              <a:cs typeface="Arial" panose="020B0604020202020204" pitchFamily="34" charset="0"/>
            </a:rPr>
            <a:t>Alberta’s electricity grid connects generation, transmission, and distribution services to deliver electricity to markets and consumers. Consumers are accurately billed for their energy and the grid.</a:t>
          </a:r>
        </a:p>
        <a:p>
          <a:pPr marL="0" lvl="0" indent="0" algn="l" defTabSz="488950">
            <a:lnSpc>
              <a:spcPct val="90000"/>
            </a:lnSpc>
            <a:spcBef>
              <a:spcPct val="0"/>
            </a:spcBef>
            <a:spcAft>
              <a:spcPct val="35000"/>
            </a:spcAft>
            <a:buNone/>
          </a:pPr>
          <a:endParaRPr lang="en-US" sz="1000" kern="1200" baseline="0" dirty="0">
            <a:solidFill>
              <a:schemeClr val="tx1"/>
            </a:solidFill>
          </a:endParaRPr>
        </a:p>
      </dsp:txBody>
      <dsp:txXfrm>
        <a:off x="2528260" y="3098982"/>
        <a:ext cx="3896521" cy="817247"/>
      </dsp:txXfrm>
    </dsp:sp>
    <dsp:sp modelId="{6646B2F4-E58C-45F8-ACC7-F4E8EF43F45C}">
      <dsp:nvSpPr>
        <dsp:cNvPr id="0" name=""/>
        <dsp:cNvSpPr/>
      </dsp:nvSpPr>
      <dsp:spPr>
        <a:xfrm>
          <a:off x="2486155" y="-30628"/>
          <a:ext cx="3134275" cy="3134275"/>
        </a:xfrm>
        <a:custGeom>
          <a:avLst/>
          <a:gdLst/>
          <a:ahLst/>
          <a:cxnLst/>
          <a:rect l="0" t="0" r="0" b="0"/>
          <a:pathLst>
            <a:path>
              <a:moveTo>
                <a:pt x="1025834" y="3037821"/>
              </a:moveTo>
              <a:arcTo wR="1567137" hR="1567137" stAng="6612405" swAng="107447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3F4374B-E594-4ABF-AF40-2907B2A35F22}">
      <dsp:nvSpPr>
        <dsp:cNvPr id="0" name=""/>
        <dsp:cNvSpPr/>
      </dsp:nvSpPr>
      <dsp:spPr>
        <a:xfrm>
          <a:off x="161141" y="1758630"/>
          <a:ext cx="3984943" cy="905669"/>
        </a:xfrm>
        <a:prstGeom prst="roundRect">
          <a:avLst/>
        </a:prstGeom>
        <a:noFill/>
        <a:ln w="25400" cap="flat" cmpd="sng" algn="ctr">
          <a:solidFill>
            <a:srgbClr val="5F6A7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b="1" kern="1200" baseline="0" dirty="0">
              <a:solidFill>
                <a:schemeClr val="tx1"/>
              </a:solidFill>
              <a:latin typeface="Arial" panose="020B0604020202020204" pitchFamily="34" charset="0"/>
              <a:cs typeface="Arial" panose="020B0604020202020204" pitchFamily="34" charset="0"/>
            </a:rPr>
            <a:t>Government of Alberta and Electricity Agencies</a:t>
          </a:r>
        </a:p>
        <a:p>
          <a:pPr marL="0" lvl="0" indent="0" algn="l" defTabSz="488950">
            <a:lnSpc>
              <a:spcPct val="90000"/>
            </a:lnSpc>
            <a:spcBef>
              <a:spcPct val="0"/>
            </a:spcBef>
            <a:spcAft>
              <a:spcPct val="35000"/>
            </a:spcAft>
            <a:buNone/>
          </a:pPr>
          <a:r>
            <a:rPr lang="en-CA" sz="1000" kern="1200" baseline="0" dirty="0">
              <a:solidFill>
                <a:schemeClr val="tx1"/>
              </a:solidFill>
              <a:latin typeface="Arial" panose="020B0604020202020204" pitchFamily="34" charset="0"/>
              <a:cs typeface="Arial" panose="020B0604020202020204" pitchFamily="34" charset="0"/>
            </a:rPr>
            <a:t>Review system performance to ensure individual issues are addressed, rules are being followed, and regulated rates remain reasonable. When desired policy outcomes are not being achieved, legislation or regulation may be updated.</a:t>
          </a:r>
          <a:endParaRPr lang="en-US" sz="1000" kern="1200" baseline="0" dirty="0">
            <a:solidFill>
              <a:schemeClr val="tx1"/>
            </a:solidFill>
          </a:endParaRPr>
        </a:p>
      </dsp:txBody>
      <dsp:txXfrm>
        <a:off x="205352" y="1802841"/>
        <a:ext cx="3896521" cy="817247"/>
      </dsp:txXfrm>
    </dsp:sp>
    <dsp:sp modelId="{864B1592-3CA2-4D03-9800-B2CC196C658F}">
      <dsp:nvSpPr>
        <dsp:cNvPr id="0" name=""/>
        <dsp:cNvSpPr/>
      </dsp:nvSpPr>
      <dsp:spPr>
        <a:xfrm>
          <a:off x="2537174" y="1155690"/>
          <a:ext cx="3134275" cy="3134275"/>
        </a:xfrm>
        <a:custGeom>
          <a:avLst/>
          <a:gdLst/>
          <a:ahLst/>
          <a:cxnLst/>
          <a:rect l="0" t="0" r="0" b="0"/>
          <a:pathLst>
            <a:path>
              <a:moveTo>
                <a:pt x="472497" y="445672"/>
              </a:moveTo>
              <a:arcTo wR="1567137" hR="1567137" stAng="13541611" swAng="143632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CB4E9-6E0C-4D3C-B87C-F9DAFA0331CF}">
      <dsp:nvSpPr>
        <dsp:cNvPr id="0" name=""/>
        <dsp:cNvSpPr/>
      </dsp:nvSpPr>
      <dsp:spPr>
        <a:xfrm>
          <a:off x="4" y="311060"/>
          <a:ext cx="1893526" cy="1439997"/>
        </a:xfrm>
        <a:prstGeom prst="roundRect">
          <a:avLst>
            <a:gd name="adj" fmla="val 10000"/>
          </a:avLst>
        </a:prstGeom>
        <a:solidFill>
          <a:schemeClr val="accent1">
            <a:alpha val="90000"/>
            <a:tint val="40000"/>
            <a:hueOff val="0"/>
            <a:satOff val="0"/>
            <a:lumOff val="0"/>
            <a:alphaOff val="0"/>
          </a:schemeClr>
        </a:solidFill>
        <a:ln w="25400" cap="flat" cmpd="sng" algn="ctr">
          <a:solidFill>
            <a:srgbClr val="6A737B">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i="1" kern="1200" dirty="0">
              <a:solidFill>
                <a:srgbClr val="36424A"/>
              </a:solidFill>
              <a:latin typeface="Arial" panose="020B0604020202020204" pitchFamily="34" charset="0"/>
              <a:cs typeface="Arial" panose="020B0604020202020204" pitchFamily="34" charset="0"/>
            </a:rPr>
            <a:t>Utilities companies apply for rates and other approvals from the AUC which they believe will allow them to provide reliable service to customers and a reasonable return to their shareholders.</a:t>
          </a:r>
          <a:endParaRPr lang="en-US" sz="1050" kern="1200" dirty="0"/>
        </a:p>
      </dsp:txBody>
      <dsp:txXfrm>
        <a:off x="42180" y="353236"/>
        <a:ext cx="1809174" cy="1355645"/>
      </dsp:txXfrm>
    </dsp:sp>
    <dsp:sp modelId="{AD1C7E45-87C4-463C-9312-8FE79B0C576A}">
      <dsp:nvSpPr>
        <dsp:cNvPr id="0" name=""/>
        <dsp:cNvSpPr/>
      </dsp:nvSpPr>
      <dsp:spPr>
        <a:xfrm>
          <a:off x="6317962" y="326272"/>
          <a:ext cx="1892097" cy="1439997"/>
        </a:xfrm>
        <a:prstGeom prst="roundRect">
          <a:avLst>
            <a:gd name="adj" fmla="val 10000"/>
          </a:avLst>
        </a:prstGeom>
        <a:solidFill>
          <a:schemeClr val="accent1">
            <a:alpha val="90000"/>
            <a:tint val="40000"/>
            <a:hueOff val="0"/>
            <a:satOff val="0"/>
            <a:lumOff val="0"/>
            <a:alphaOff val="0"/>
          </a:schemeClr>
        </a:solidFill>
        <a:ln w="25400" cap="flat" cmpd="sng" algn="ctr">
          <a:solidFill>
            <a:srgbClr val="6A737B">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i="1" kern="1200" dirty="0">
              <a:solidFill>
                <a:srgbClr val="36424A"/>
              </a:solidFill>
              <a:latin typeface="Arial" panose="020B0604020202020204" pitchFamily="34" charset="0"/>
              <a:cs typeface="Arial" panose="020B0604020202020204" pitchFamily="34" charset="0"/>
            </a:rPr>
            <a:t>The Utilities Consumer Advocate (UCA) intervenes in AUC proceedings to ensure small business, farm, and residential customers receive reliable utility services at reasonable prices.</a:t>
          </a:r>
          <a:endParaRPr lang="en-US" sz="1050" kern="1200" dirty="0"/>
        </a:p>
      </dsp:txBody>
      <dsp:txXfrm>
        <a:off x="6360138" y="368448"/>
        <a:ext cx="1807745" cy="1355645"/>
      </dsp:txXfrm>
    </dsp:sp>
    <dsp:sp modelId="{2DE826D8-0165-4421-A2BB-B1EFB997D17C}">
      <dsp:nvSpPr>
        <dsp:cNvPr id="0" name=""/>
        <dsp:cNvSpPr/>
      </dsp:nvSpPr>
      <dsp:spPr>
        <a:xfrm>
          <a:off x="3036258" y="1854607"/>
          <a:ext cx="2146738" cy="1017714"/>
        </a:xfrm>
        <a:prstGeom prst="triangle">
          <a:avLst/>
        </a:prstGeom>
        <a:noFill/>
        <a:ln w="25400" cap="flat" cmpd="sng" algn="ctr">
          <a:solidFill>
            <a:srgbClr val="00AAD2"/>
          </a:solidFill>
          <a:prstDash val="solid"/>
        </a:ln>
        <a:effectLst/>
      </dsp:spPr>
      <dsp:style>
        <a:lnRef idx="2">
          <a:scrgbClr r="0" g="0" b="0"/>
        </a:lnRef>
        <a:fillRef idx="1">
          <a:scrgbClr r="0" g="0" b="0"/>
        </a:fillRef>
        <a:effectRef idx="0">
          <a:scrgbClr r="0" g="0" b="0"/>
        </a:effectRef>
        <a:fontRef idx="minor"/>
      </dsp:style>
    </dsp:sp>
    <dsp:sp modelId="{4C6FFBF7-804E-46DA-A687-E8B9D03883BD}">
      <dsp:nvSpPr>
        <dsp:cNvPr id="0" name=""/>
        <dsp:cNvSpPr/>
      </dsp:nvSpPr>
      <dsp:spPr>
        <a:xfrm>
          <a:off x="2002647" y="1551015"/>
          <a:ext cx="4213961" cy="232038"/>
        </a:xfrm>
        <a:prstGeom prst="rect">
          <a:avLst/>
        </a:prstGeom>
        <a:noFill/>
        <a:ln w="25400" cap="flat" cmpd="sng" algn="ctr">
          <a:solidFill>
            <a:srgbClr val="6A737B"/>
          </a:solidFill>
          <a:prstDash val="solid"/>
        </a:ln>
        <a:effectLst/>
      </dsp:spPr>
      <dsp:style>
        <a:lnRef idx="2">
          <a:scrgbClr r="0" g="0" b="0"/>
        </a:lnRef>
        <a:fillRef idx="1">
          <a:scrgbClr r="0" g="0" b="0"/>
        </a:fillRef>
        <a:effectRef idx="0">
          <a:scrgbClr r="0" g="0" b="0"/>
        </a:effectRef>
        <a:fontRef idx="minor"/>
      </dsp:style>
    </dsp:sp>
    <dsp:sp modelId="{B86E80EC-0ADA-4516-931C-4D2A52BFE027}">
      <dsp:nvSpPr>
        <dsp:cNvPr id="0" name=""/>
        <dsp:cNvSpPr/>
      </dsp:nvSpPr>
      <dsp:spPr>
        <a:xfrm>
          <a:off x="2021401" y="298891"/>
          <a:ext cx="1373912" cy="1195205"/>
        </a:xfrm>
        <a:prstGeom prst="roundRect">
          <a:avLst/>
        </a:prstGeom>
        <a:noFill/>
        <a:ln w="25400" cap="flat" cmpd="sng" algn="ctr">
          <a:solidFill>
            <a:srgbClr val="D4007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latin typeface="Arial" panose="020B0604020202020204" pitchFamily="34" charset="0"/>
              <a:cs typeface="Arial" panose="020B0604020202020204" pitchFamily="34" charset="0"/>
            </a:rPr>
            <a:t>Utility Companies</a:t>
          </a:r>
        </a:p>
      </dsp:txBody>
      <dsp:txXfrm>
        <a:off x="2079746" y="357236"/>
        <a:ext cx="1257222" cy="1078515"/>
      </dsp:txXfrm>
    </dsp:sp>
    <dsp:sp modelId="{6E0FE3EB-66A4-4D42-9A97-20EC35E36013}">
      <dsp:nvSpPr>
        <dsp:cNvPr id="0" name=""/>
        <dsp:cNvSpPr/>
      </dsp:nvSpPr>
      <dsp:spPr>
        <a:xfrm>
          <a:off x="4864967" y="292672"/>
          <a:ext cx="1373912" cy="1195900"/>
        </a:xfrm>
        <a:prstGeom prst="roundRect">
          <a:avLst/>
        </a:prstGeom>
        <a:noFill/>
        <a:ln w="25400" cap="flat" cmpd="sng" algn="ctr">
          <a:solidFill>
            <a:srgbClr val="77B8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endParaRPr lang="en-US" sz="1700" kern="1200" dirty="0"/>
        </a:p>
      </dsp:txBody>
      <dsp:txXfrm>
        <a:off x="4923346" y="351051"/>
        <a:ext cx="1257154" cy="1079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2CDFB-37AD-41C4-ABC1-6FD208192346}">
      <dsp:nvSpPr>
        <dsp:cNvPr id="0" name=""/>
        <dsp:cNvSpPr/>
      </dsp:nvSpPr>
      <dsp:spPr>
        <a:xfrm>
          <a:off x="0" y="1359"/>
          <a:ext cx="2448001" cy="1294793"/>
        </a:xfrm>
        <a:prstGeom prst="rect">
          <a:avLst/>
        </a:prstGeom>
        <a:solidFill>
          <a:srgbClr val="5FCEEA"/>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kern="1200" dirty="0">
              <a:solidFill>
                <a:schemeClr val="tx1"/>
              </a:solidFill>
            </a:rPr>
            <a:t>The </a:t>
          </a:r>
          <a:r>
            <a:rPr lang="en-CA" sz="1100" b="1" kern="1200" dirty="0">
              <a:solidFill>
                <a:schemeClr val="tx1"/>
              </a:solidFill>
            </a:rPr>
            <a:t>Government of Alberta</a:t>
          </a:r>
          <a:r>
            <a:rPr lang="en-CA" sz="1100" kern="1200" dirty="0">
              <a:solidFill>
                <a:schemeClr val="tx1"/>
              </a:solidFill>
            </a:rPr>
            <a:t> sets the policy direction through legislation and regulation.</a:t>
          </a:r>
          <a:endParaRPr lang="en-US" sz="1100" kern="1200" dirty="0">
            <a:solidFill>
              <a:schemeClr val="tx1"/>
            </a:solidFill>
          </a:endParaRPr>
        </a:p>
      </dsp:txBody>
      <dsp:txXfrm>
        <a:off x="0" y="1359"/>
        <a:ext cx="2448001" cy="1294793"/>
      </dsp:txXfrm>
    </dsp:sp>
    <dsp:sp modelId="{28F034DD-84D4-439E-A6CB-D332BDEC9979}">
      <dsp:nvSpPr>
        <dsp:cNvPr id="0" name=""/>
        <dsp:cNvSpPr/>
      </dsp:nvSpPr>
      <dsp:spPr>
        <a:xfrm>
          <a:off x="2804843" y="0"/>
          <a:ext cx="2448001" cy="1294793"/>
        </a:xfrm>
        <a:prstGeom prst="rect">
          <a:avLst/>
        </a:prstGeom>
        <a:solidFill>
          <a:srgbClr val="BED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kern="1200" dirty="0">
              <a:solidFill>
                <a:schemeClr val="tx1"/>
              </a:solidFill>
            </a:rPr>
            <a:t>The </a:t>
          </a:r>
          <a:r>
            <a:rPr lang="en-CA" sz="1100" b="1" kern="1200" dirty="0">
              <a:solidFill>
                <a:schemeClr val="tx1"/>
              </a:solidFill>
            </a:rPr>
            <a:t>Alberta Utilities Commission </a:t>
          </a:r>
          <a:r>
            <a:rPr lang="en-CA" sz="1100" kern="1200" dirty="0">
              <a:solidFill>
                <a:schemeClr val="tx1"/>
              </a:solidFill>
            </a:rPr>
            <a:t>has the principle regulatory oversight role in the system.</a:t>
          </a:r>
          <a:endParaRPr lang="en-US" sz="1100" kern="1200" dirty="0">
            <a:solidFill>
              <a:schemeClr val="tx1"/>
            </a:solidFill>
          </a:endParaRPr>
        </a:p>
      </dsp:txBody>
      <dsp:txXfrm>
        <a:off x="2804843" y="0"/>
        <a:ext cx="2448001" cy="1294793"/>
      </dsp:txXfrm>
    </dsp:sp>
    <dsp:sp modelId="{6CB77E52-8205-4E8B-8351-2EB7C6C34A29}">
      <dsp:nvSpPr>
        <dsp:cNvPr id="0" name=""/>
        <dsp:cNvSpPr/>
      </dsp:nvSpPr>
      <dsp:spPr>
        <a:xfrm>
          <a:off x="5616894" y="0"/>
          <a:ext cx="2448001" cy="1294793"/>
        </a:xfrm>
        <a:prstGeom prst="rect">
          <a:avLst/>
        </a:prstGeom>
        <a:solidFill>
          <a:srgbClr val="D1D4D3"/>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kern="1200" dirty="0">
              <a:solidFill>
                <a:schemeClr val="tx1"/>
              </a:solidFill>
            </a:rPr>
            <a:t>The </a:t>
          </a:r>
          <a:r>
            <a:rPr lang="en-CA" sz="1100" b="1" kern="1200" dirty="0">
              <a:solidFill>
                <a:schemeClr val="tx1"/>
              </a:solidFill>
            </a:rPr>
            <a:t>Alberta Utilities Commission</a:t>
          </a:r>
          <a:r>
            <a:rPr lang="en-CA" sz="1100" kern="1200" dirty="0">
              <a:solidFill>
                <a:schemeClr val="tx1"/>
              </a:solidFill>
            </a:rPr>
            <a:t> has robust evidence-based regulatory processes in place to ensure utility and ratepayer interests are appropriately balanced within the broader public interest.</a:t>
          </a:r>
          <a:endParaRPr lang="en-US" sz="1100" kern="1200" dirty="0">
            <a:solidFill>
              <a:schemeClr val="tx1"/>
            </a:solidFill>
          </a:endParaRPr>
        </a:p>
      </dsp:txBody>
      <dsp:txXfrm>
        <a:off x="5616894" y="0"/>
        <a:ext cx="2448001" cy="1294793"/>
      </dsp:txXfrm>
    </dsp:sp>
    <dsp:sp modelId="{6866CBC6-97D7-46F0-AFBD-EBF72401C912}">
      <dsp:nvSpPr>
        <dsp:cNvPr id="0" name=""/>
        <dsp:cNvSpPr/>
      </dsp:nvSpPr>
      <dsp:spPr>
        <a:xfrm>
          <a:off x="1368150" y="1491442"/>
          <a:ext cx="2448001" cy="1294793"/>
        </a:xfrm>
        <a:prstGeom prst="rect">
          <a:avLst/>
        </a:prstGeom>
        <a:solidFill>
          <a:srgbClr val="EF69B9"/>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CA" sz="1100" kern="1200" dirty="0">
              <a:solidFill>
                <a:schemeClr val="tx1"/>
              </a:solidFill>
            </a:rPr>
            <a:t>The </a:t>
          </a:r>
          <a:r>
            <a:rPr lang="en-CA" sz="1100" b="1" kern="1200" dirty="0">
              <a:solidFill>
                <a:schemeClr val="tx1"/>
              </a:solidFill>
            </a:rPr>
            <a:t>Utilities Consumer Advocate’s </a:t>
          </a:r>
          <a:r>
            <a:rPr lang="en-CA" sz="1100" kern="1200" dirty="0">
              <a:solidFill>
                <a:schemeClr val="tx1"/>
              </a:solidFill>
            </a:rPr>
            <a:t>role within the AUC process is to ensure residential, farm and small business consumer interests are represented to the adjudicator (the Commission).</a:t>
          </a:r>
          <a:endParaRPr lang="en-US" sz="1100" kern="1200" dirty="0">
            <a:solidFill>
              <a:schemeClr val="tx1"/>
            </a:solidFill>
          </a:endParaRPr>
        </a:p>
      </dsp:txBody>
      <dsp:txXfrm>
        <a:off x="1368150" y="1491442"/>
        <a:ext cx="2448001" cy="1294793"/>
      </dsp:txXfrm>
    </dsp:sp>
    <dsp:sp modelId="{DCD934A0-FCC5-49DA-B533-60D0300894DD}">
      <dsp:nvSpPr>
        <dsp:cNvPr id="0" name=""/>
        <dsp:cNvSpPr/>
      </dsp:nvSpPr>
      <dsp:spPr>
        <a:xfrm>
          <a:off x="4176472" y="1498136"/>
          <a:ext cx="2448001" cy="1294793"/>
        </a:xfrm>
        <a:prstGeom prst="rect">
          <a:avLst/>
        </a:prstGeom>
        <a:solidFill>
          <a:srgbClr val="EBCE7B"/>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Alberta Utilities Commission </a:t>
          </a:r>
          <a:r>
            <a:rPr lang="en-US" sz="1100" kern="1200" dirty="0">
              <a:solidFill>
                <a:schemeClr val="tx1"/>
              </a:solidFill>
            </a:rPr>
            <a:t>proceedings are resource-intensive processes. They rely on expert analysis that ensures complex technical, financial and legal decisions are made in a timely fashion so the electricity system can operate efficiently.</a:t>
          </a:r>
        </a:p>
      </dsp:txBody>
      <dsp:txXfrm>
        <a:off x="4176472" y="1498136"/>
        <a:ext cx="2448001" cy="1294793"/>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11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sz="quarter" idx="1"/>
          </p:nvPr>
        </p:nvSpPr>
        <p:spPr>
          <a:xfrm>
            <a:off x="5273003" y="0"/>
            <a:ext cx="4033943" cy="351155"/>
          </a:xfrm>
          <a:prstGeom prst="rect">
            <a:avLst/>
          </a:prstGeom>
        </p:spPr>
        <p:txBody>
          <a:bodyPr vert="horz" lIns="93324" tIns="46662" rIns="93324" bIns="46662" rtlCol="0"/>
          <a:lstStyle>
            <a:lvl1pPr algn="r">
              <a:defRPr sz="1200"/>
            </a:lvl1pPr>
          </a:lstStyle>
          <a:p>
            <a:fld id="{A6673D7D-606E-4704-8FAB-089A0546B34A}" type="datetimeFigureOut">
              <a:rPr lang="en-CA" smtClean="0"/>
              <a:t>2025-06-25</a:t>
            </a:fld>
            <a:endParaRPr lang="en-CA"/>
          </a:p>
        </p:txBody>
      </p:sp>
      <p:sp>
        <p:nvSpPr>
          <p:cNvPr id="4" name="Footer Placeholder 3"/>
          <p:cNvSpPr>
            <a:spLocks noGrp="1"/>
          </p:cNvSpPr>
          <p:nvPr>
            <p:ph type="ftr" sz="quarter" idx="2"/>
          </p:nvPr>
        </p:nvSpPr>
        <p:spPr>
          <a:xfrm>
            <a:off x="0" y="6670726"/>
            <a:ext cx="4033943" cy="351155"/>
          </a:xfrm>
          <a:prstGeom prst="rect">
            <a:avLst/>
          </a:prstGeom>
        </p:spPr>
        <p:txBody>
          <a:bodyPr vert="horz" lIns="93324" tIns="46662" rIns="93324" bIns="46662" rtlCol="0" anchor="b"/>
          <a:lstStyle>
            <a:lvl1pPr algn="l">
              <a:defRPr sz="1200"/>
            </a:lvl1pPr>
          </a:lstStyle>
          <a:p>
            <a:endParaRPr lang="en-CA"/>
          </a:p>
        </p:txBody>
      </p:sp>
      <p:sp>
        <p:nvSpPr>
          <p:cNvPr id="5" name="Slide Number Placeholder 4"/>
          <p:cNvSpPr>
            <a:spLocks noGrp="1"/>
          </p:cNvSpPr>
          <p:nvPr>
            <p:ph type="sldNum" sz="quarter" idx="3"/>
          </p:nvPr>
        </p:nvSpPr>
        <p:spPr>
          <a:xfrm>
            <a:off x="5273003" y="6670726"/>
            <a:ext cx="4033943" cy="351155"/>
          </a:xfrm>
          <a:prstGeom prst="rect">
            <a:avLst/>
          </a:prstGeom>
        </p:spPr>
        <p:txBody>
          <a:bodyPr vert="horz" lIns="93324" tIns="46662" rIns="93324" bIns="46662" rtlCol="0" anchor="b"/>
          <a:lstStyle>
            <a:lvl1pPr algn="r">
              <a:defRPr sz="1200"/>
            </a:lvl1pPr>
          </a:lstStyle>
          <a:p>
            <a:fld id="{5F2AF2C7-EC74-45D5-8E80-EDC400CCB59D}" type="slidenum">
              <a:rPr lang="en-CA" smtClean="0"/>
              <a:t>‹#›</a:t>
            </a:fld>
            <a:endParaRPr lang="en-CA"/>
          </a:p>
        </p:txBody>
      </p:sp>
    </p:spTree>
    <p:extLst>
      <p:ext uri="{BB962C8B-B14F-4D97-AF65-F5344CB8AC3E}">
        <p14:creationId xmlns:p14="http://schemas.microsoft.com/office/powerpoint/2010/main" val="116519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73675" y="0"/>
            <a:ext cx="4033838" cy="350838"/>
          </a:xfrm>
          <a:prstGeom prst="rect">
            <a:avLst/>
          </a:prstGeom>
        </p:spPr>
        <p:txBody>
          <a:bodyPr vert="horz" lIns="91440" tIns="45720" rIns="91440" bIns="45720" rtlCol="0"/>
          <a:lstStyle>
            <a:lvl1pPr algn="r">
              <a:defRPr sz="1200"/>
            </a:lvl1pPr>
          </a:lstStyle>
          <a:p>
            <a:fld id="{6FEDAA7A-9A0B-4B42-A0D7-D84671EF7CA4}" type="datetimeFigureOut">
              <a:rPr lang="en-CA" smtClean="0"/>
              <a:t>2025-06-25</a:t>
            </a:fld>
            <a:endParaRPr lang="en-CA"/>
          </a:p>
        </p:txBody>
      </p:sp>
      <p:sp>
        <p:nvSpPr>
          <p:cNvPr id="4" name="Slide Image Placeholder 3"/>
          <p:cNvSpPr>
            <a:spLocks noGrp="1" noRot="1" noChangeAspect="1"/>
          </p:cNvSpPr>
          <p:nvPr>
            <p:ph type="sldImg" idx="2"/>
          </p:nvPr>
        </p:nvSpPr>
        <p:spPr>
          <a:xfrm>
            <a:off x="2312988" y="527050"/>
            <a:ext cx="4683125" cy="2633663"/>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35338"/>
            <a:ext cx="7448550" cy="3160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70675"/>
            <a:ext cx="4033838" cy="350838"/>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73675" y="6670675"/>
            <a:ext cx="4033838" cy="350838"/>
          </a:xfrm>
          <a:prstGeom prst="rect">
            <a:avLst/>
          </a:prstGeom>
        </p:spPr>
        <p:txBody>
          <a:bodyPr vert="horz" lIns="91440" tIns="45720" rIns="91440" bIns="45720" rtlCol="0" anchor="b"/>
          <a:lstStyle>
            <a:lvl1pPr algn="r">
              <a:defRPr sz="1200"/>
            </a:lvl1pPr>
          </a:lstStyle>
          <a:p>
            <a:fld id="{C33E93F5-386D-46C1-AED3-8A7E51F89105}" type="slidenum">
              <a:rPr lang="en-CA" smtClean="0"/>
              <a:t>‹#›</a:t>
            </a:fld>
            <a:endParaRPr lang="en-CA"/>
          </a:p>
        </p:txBody>
      </p:sp>
    </p:spTree>
    <p:extLst>
      <p:ext uri="{BB962C8B-B14F-4D97-AF65-F5344CB8AC3E}">
        <p14:creationId xmlns:p14="http://schemas.microsoft.com/office/powerpoint/2010/main" val="38696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3E93F5-386D-46C1-AED3-8A7E51F89105}" type="slidenum">
              <a:rPr lang="en-CA" smtClean="0"/>
              <a:t>1</a:t>
            </a:fld>
            <a:endParaRPr lang="en-CA"/>
          </a:p>
        </p:txBody>
      </p:sp>
    </p:spTree>
    <p:extLst>
      <p:ext uri="{BB962C8B-B14F-4D97-AF65-F5344CB8AC3E}">
        <p14:creationId xmlns:p14="http://schemas.microsoft.com/office/powerpoint/2010/main" val="1974492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19</a:t>
            </a:fld>
            <a:endParaRPr lang="en-CA"/>
          </a:p>
        </p:txBody>
      </p:sp>
    </p:spTree>
    <p:extLst>
      <p:ext uri="{BB962C8B-B14F-4D97-AF65-F5344CB8AC3E}">
        <p14:creationId xmlns:p14="http://schemas.microsoft.com/office/powerpoint/2010/main" val="1941005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20</a:t>
            </a:fld>
            <a:endParaRPr lang="en-CA"/>
          </a:p>
        </p:txBody>
      </p:sp>
    </p:spTree>
    <p:extLst>
      <p:ext uri="{BB962C8B-B14F-4D97-AF65-F5344CB8AC3E}">
        <p14:creationId xmlns:p14="http://schemas.microsoft.com/office/powerpoint/2010/main" val="495793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3E93F5-386D-46C1-AED3-8A7E51F89105}" type="slidenum">
              <a:rPr lang="en-CA" smtClean="0"/>
              <a:t>2</a:t>
            </a:fld>
            <a:endParaRPr lang="en-CA"/>
          </a:p>
        </p:txBody>
      </p:sp>
    </p:spTree>
    <p:extLst>
      <p:ext uri="{BB962C8B-B14F-4D97-AF65-F5344CB8AC3E}">
        <p14:creationId xmlns:p14="http://schemas.microsoft.com/office/powerpoint/2010/main" val="3182042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3E93F5-386D-46C1-AED3-8A7E51F89105}" type="slidenum">
              <a:rPr kumimoji="0" lang="en-CA"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0622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9</a:t>
            </a:fld>
            <a:endParaRPr lang="en-CA"/>
          </a:p>
        </p:txBody>
      </p:sp>
    </p:spTree>
    <p:extLst>
      <p:ext uri="{BB962C8B-B14F-4D97-AF65-F5344CB8AC3E}">
        <p14:creationId xmlns:p14="http://schemas.microsoft.com/office/powerpoint/2010/main" val="3121311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a:r>
            <a:r>
              <a:rPr lang="en-US" sz="1200" b="1" dirty="0"/>
              <a:t>Source: </a:t>
            </a:r>
            <a:r>
              <a:rPr lang="en-US" sz="1200" dirty="0"/>
              <a:t>https://opentextbc.ca/principlesofeconomics/chapter/11-3-regulating-natural-monopolies/)</a:t>
            </a:r>
            <a:endParaRPr lang="en-CA" sz="1200" dirty="0"/>
          </a:p>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10</a:t>
            </a:fld>
            <a:endParaRPr lang="en-CA"/>
          </a:p>
        </p:txBody>
      </p:sp>
    </p:spTree>
    <p:extLst>
      <p:ext uri="{BB962C8B-B14F-4D97-AF65-F5344CB8AC3E}">
        <p14:creationId xmlns:p14="http://schemas.microsoft.com/office/powerpoint/2010/main" val="2338728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13</a:t>
            </a:fld>
            <a:endParaRPr lang="en-CA"/>
          </a:p>
        </p:txBody>
      </p:sp>
    </p:spTree>
    <p:extLst>
      <p:ext uri="{BB962C8B-B14F-4D97-AF65-F5344CB8AC3E}">
        <p14:creationId xmlns:p14="http://schemas.microsoft.com/office/powerpoint/2010/main" val="2029304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14</a:t>
            </a:fld>
            <a:endParaRPr lang="en-CA"/>
          </a:p>
        </p:txBody>
      </p:sp>
    </p:spTree>
    <p:extLst>
      <p:ext uri="{BB962C8B-B14F-4D97-AF65-F5344CB8AC3E}">
        <p14:creationId xmlns:p14="http://schemas.microsoft.com/office/powerpoint/2010/main" val="194901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15</a:t>
            </a:fld>
            <a:endParaRPr lang="en-CA"/>
          </a:p>
        </p:txBody>
      </p:sp>
    </p:spTree>
    <p:extLst>
      <p:ext uri="{BB962C8B-B14F-4D97-AF65-F5344CB8AC3E}">
        <p14:creationId xmlns:p14="http://schemas.microsoft.com/office/powerpoint/2010/main" val="1614090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3E93F5-386D-46C1-AED3-8A7E51F89105}" type="slidenum">
              <a:rPr kumimoji="0" lang="en-CA"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CA"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9617806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bg>
      <p:bgPr>
        <a:solidFill>
          <a:schemeClr val="accent2"/>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Rectangle 8">
            <a:extLst>
              <a:ext uri="{FF2B5EF4-FFF2-40B4-BE49-F238E27FC236}">
                <a16:creationId xmlns:a16="http://schemas.microsoft.com/office/drawing/2014/main" id="{AB7099E1-DF10-2B41-8532-CAA5267F1F05}"/>
              </a:ext>
            </a:extLst>
          </p:cNvPr>
          <p:cNvSpPr/>
          <p:nvPr userDrawn="1"/>
        </p:nvSpPr>
        <p:spPr>
          <a:xfrm>
            <a:off x="555453" y="2486498"/>
            <a:ext cx="1496267" cy="796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Subtitle 2"/>
          <p:cNvSpPr>
            <a:spLocks noGrp="1"/>
          </p:cNvSpPr>
          <p:nvPr>
            <p:ph type="subTitle" idx="1" hasCustomPrompt="1"/>
          </p:nvPr>
        </p:nvSpPr>
        <p:spPr>
          <a:xfrm>
            <a:off x="483446" y="2839334"/>
            <a:ext cx="8355754" cy="452496"/>
          </a:xfrm>
        </p:spPr>
        <p:txBody>
          <a:bodyPr>
            <a:normAutofit/>
          </a:bodyPr>
          <a:lstStyle>
            <a:lvl1pPr marL="0" indent="0" algn="l">
              <a:spcBef>
                <a:spcPts val="0"/>
              </a:spcBef>
              <a:buNone/>
              <a:defRPr sz="2400" baseline="0">
                <a:solidFill>
                  <a:schemeClr val="bg1"/>
                </a:solidFill>
              </a:defRPr>
            </a:lvl1pPr>
            <a:lvl2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4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pPr lvl="1"/>
            <a:endParaRPr lang="en-CA" dirty="0"/>
          </a:p>
        </p:txBody>
      </p:sp>
      <p:sp>
        <p:nvSpPr>
          <p:cNvPr id="26" name="Text Placeholder 21"/>
          <p:cNvSpPr>
            <a:spLocks noGrp="1"/>
          </p:cNvSpPr>
          <p:nvPr>
            <p:ph type="body" sz="quarter" idx="12" hasCustomPrompt="1"/>
          </p:nvPr>
        </p:nvSpPr>
        <p:spPr>
          <a:xfrm>
            <a:off x="483446" y="3186286"/>
            <a:ext cx="8355754" cy="609600"/>
          </a:xfrm>
        </p:spPr>
        <p:txBody>
          <a:bodyPr>
            <a:normAutofit/>
          </a:bodyPr>
          <a:lstStyle>
            <a:lvl1pPr marL="0" indent="0">
              <a:buNone/>
              <a:defRPr sz="1400" baseline="0">
                <a:solidFill>
                  <a:schemeClr val="bg1"/>
                </a:solidFill>
              </a:defRPr>
            </a:lvl1pPr>
            <a:lvl2pPr marL="0" indent="0">
              <a:buNone/>
              <a:defRPr sz="1400">
                <a:solidFill>
                  <a:schemeClr val="bg1"/>
                </a:solidFill>
              </a:defRPr>
            </a:lvl2pPr>
          </a:lstStyle>
          <a:p>
            <a:pPr lvl="0"/>
            <a:r>
              <a:rPr lang="en-US" dirty="0"/>
              <a:t>[Presenter Name], [Presenter Title]</a:t>
            </a:r>
          </a:p>
          <a:p>
            <a:pPr lvl="0"/>
            <a:r>
              <a:rPr lang="en-US" dirty="0"/>
              <a:t>[Month] [Day], [Year]</a:t>
            </a:r>
          </a:p>
        </p:txBody>
      </p:sp>
      <p:sp>
        <p:nvSpPr>
          <p:cNvPr id="22" name="Title 1"/>
          <p:cNvSpPr>
            <a:spLocks noGrp="1"/>
          </p:cNvSpPr>
          <p:nvPr>
            <p:ph type="ctrTitle" hasCustomPrompt="1"/>
          </p:nvPr>
        </p:nvSpPr>
        <p:spPr>
          <a:xfrm>
            <a:off x="472008" y="776545"/>
            <a:ext cx="8348464" cy="1507173"/>
          </a:xfrm>
        </p:spPr>
        <p:txBody>
          <a:bodyPr anchor="b"/>
          <a:lstStyle>
            <a:lvl1pPr algn="l">
              <a:defRPr sz="4800">
                <a:solidFill>
                  <a:schemeClr val="bg1"/>
                </a:solidFill>
              </a:defRPr>
            </a:lvl1pPr>
          </a:lstStyle>
          <a:p>
            <a:r>
              <a:rPr lang="en-US" dirty="0"/>
              <a:t>Title of Presentation</a:t>
            </a:r>
            <a:endParaRPr lang="en-CA" dirty="0"/>
          </a:p>
        </p:txBody>
      </p:sp>
    </p:spTree>
    <p:extLst>
      <p:ext uri="{BB962C8B-B14F-4D97-AF65-F5344CB8AC3E}">
        <p14:creationId xmlns:p14="http://schemas.microsoft.com/office/powerpoint/2010/main" val="339672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mphasis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ubtitle 2">
            <a:extLst>
              <a:ext uri="{FF2B5EF4-FFF2-40B4-BE49-F238E27FC236}">
                <a16:creationId xmlns:a16="http://schemas.microsoft.com/office/drawing/2014/main" id="{9BFDAEB0-C263-3249-9B91-A576F97273C4}"/>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1" name="Slide Number Placeholder 1">
            <a:extLst>
              <a:ext uri="{FF2B5EF4-FFF2-40B4-BE49-F238E27FC236}">
                <a16:creationId xmlns:a16="http://schemas.microsoft.com/office/drawing/2014/main" id="{2C9F18CE-2759-7845-B2CF-3C394A07B6CA}"/>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048418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55576" y="1504950"/>
            <a:ext cx="7632848" cy="2859527"/>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 name="Title 1">
            <a:extLst>
              <a:ext uri="{FF2B5EF4-FFF2-40B4-BE49-F238E27FC236}">
                <a16:creationId xmlns:a16="http://schemas.microsoft.com/office/drawing/2014/main" id="{05A4F9AA-7CFA-3E45-A6C5-88CCE63E1F10}"/>
              </a:ext>
            </a:extLst>
          </p:cNvPr>
          <p:cNvSpPr>
            <a:spLocks noGrp="1"/>
          </p:cNvSpPr>
          <p:nvPr>
            <p:ph type="title" hasCustomPrompt="1"/>
          </p:nvPr>
        </p:nvSpPr>
        <p:spPr>
          <a:xfrm>
            <a:off x="467544" y="441122"/>
            <a:ext cx="8219256" cy="569218"/>
          </a:xfrm>
        </p:spPr>
        <p:txBody>
          <a:bodyPr anchor="b"/>
          <a:lstStyle>
            <a:lvl1pPr>
              <a:defRPr b="0">
                <a:solidFill>
                  <a:schemeClr val="accent3"/>
                </a:solidFill>
              </a:defRPr>
            </a:lvl1pPr>
          </a:lstStyle>
          <a:p>
            <a:r>
              <a:rPr lang="en-US" dirty="0"/>
              <a:t>Text content slide</a:t>
            </a:r>
            <a:endParaRPr lang="en-CA" dirty="0"/>
          </a:p>
        </p:txBody>
      </p:sp>
      <p:cxnSp>
        <p:nvCxnSpPr>
          <p:cNvPr id="11" name="Straight Connector 10">
            <a:extLst>
              <a:ext uri="{FF2B5EF4-FFF2-40B4-BE49-F238E27FC236}">
                <a16:creationId xmlns:a16="http://schemas.microsoft.com/office/drawing/2014/main" id="{3006B7A1-3531-4A43-95D8-D9F7A67C4654}"/>
              </a:ext>
            </a:extLst>
          </p:cNvPr>
          <p:cNvCxnSpPr>
            <a:cxnSpLocks/>
          </p:cNvCxnSpPr>
          <p:nvPr userDrawn="1"/>
        </p:nvCxnSpPr>
        <p:spPr>
          <a:xfrm>
            <a:off x="560266" y="1059582"/>
            <a:ext cx="8023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lide Number Placeholder 1">
            <a:extLst>
              <a:ext uri="{FF2B5EF4-FFF2-40B4-BE49-F238E27FC236}">
                <a16:creationId xmlns:a16="http://schemas.microsoft.com/office/drawing/2014/main" id="{A0F159A9-957B-FC4E-A2AD-3E6A961644CA}"/>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77800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no title">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438150"/>
            <a:ext cx="8229600" cy="402907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2" name="Slide Number Placeholder 1">
            <a:extLst>
              <a:ext uri="{FF2B5EF4-FFF2-40B4-BE49-F238E27FC236}">
                <a16:creationId xmlns:a16="http://schemas.microsoft.com/office/drawing/2014/main" id="{E4ECA700-3632-814E-AB1D-75F15F645E5F}"/>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2247038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e / Contrast">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userDrawn="1"/>
        </p:nvSpPr>
        <p:spPr>
          <a:xfrm>
            <a:off x="4572000" y="0"/>
            <a:ext cx="4572000" cy="5067300"/>
          </a:xfrm>
          <a:prstGeom prst="rect">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535837"/>
            <a:ext cx="3628206" cy="2908121"/>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5039544" y="1535837"/>
            <a:ext cx="3628206" cy="2908121"/>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4"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441122"/>
            <a:ext cx="3628206" cy="569218"/>
          </a:xfrm>
        </p:spPr>
        <p:txBody>
          <a:bodyPr anchor="b"/>
          <a:lstStyle>
            <a:lvl1pPr>
              <a:defRPr b="0">
                <a:solidFill>
                  <a:schemeClr val="accent3"/>
                </a:solidFill>
              </a:defRPr>
            </a:lvl1pPr>
          </a:lstStyle>
          <a:p>
            <a:r>
              <a:rPr lang="en-US" dirty="0"/>
              <a:t>Concept #2</a:t>
            </a:r>
            <a:endParaRPr lang="en-CA" dirty="0"/>
          </a:p>
        </p:txBody>
      </p:sp>
      <p:cxnSp>
        <p:nvCxnSpPr>
          <p:cNvPr id="35" name="Straight Connector 34">
            <a:extLst>
              <a:ext uri="{FF2B5EF4-FFF2-40B4-BE49-F238E27FC236}">
                <a16:creationId xmlns:a16="http://schemas.microsoft.com/office/drawing/2014/main" id="{977A2D19-1116-C84A-B924-7BE0A77CCD2C}"/>
              </a:ext>
            </a:extLst>
          </p:cNvPr>
          <p:cNvCxnSpPr>
            <a:cxnSpLocks/>
          </p:cNvCxnSpPr>
          <p:nvPr userDrawn="1"/>
        </p:nvCxnSpPr>
        <p:spPr>
          <a:xfrm>
            <a:off x="5132266" y="1059582"/>
            <a:ext cx="3451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6886E5-3998-DB46-B647-0C5B0CCFFCC3}"/>
              </a:ext>
            </a:extLst>
          </p:cNvPr>
          <p:cNvCxnSpPr>
            <a:cxnSpLocks/>
          </p:cNvCxnSpPr>
          <p:nvPr userDrawn="1"/>
        </p:nvCxnSpPr>
        <p:spPr>
          <a:xfrm>
            <a:off x="560266" y="1052943"/>
            <a:ext cx="3451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 Placeholder 50">
            <a:extLst>
              <a:ext uri="{FF2B5EF4-FFF2-40B4-BE49-F238E27FC236}">
                <a16:creationId xmlns:a16="http://schemas.microsoft.com/office/drawing/2014/main" id="{07D2C18B-0EFA-454F-8FCB-5CA4BEE7A2DA}"/>
              </a:ext>
            </a:extLst>
          </p:cNvPr>
          <p:cNvSpPr>
            <a:spLocks noGrp="1"/>
          </p:cNvSpPr>
          <p:nvPr>
            <p:ph type="body" sz="quarter" idx="10" hasCustomPrompt="1"/>
          </p:nvPr>
        </p:nvSpPr>
        <p:spPr>
          <a:xfrm>
            <a:off x="467544" y="439261"/>
            <a:ext cx="3628206" cy="575469"/>
          </a:xfrm>
        </p:spPr>
        <p:txBody>
          <a:bodyPr/>
          <a:lstStyle>
            <a:lvl1pPr marL="0" indent="0">
              <a:buNone/>
              <a:defRPr sz="3200">
                <a:solidFill>
                  <a:schemeClr val="accent3"/>
                </a:solidFill>
              </a:defRPr>
            </a:lvl1pPr>
          </a:lstStyle>
          <a:p>
            <a:pPr lvl="0"/>
            <a:r>
              <a:rPr lang="en-US" dirty="0"/>
              <a:t>Concept #1</a:t>
            </a:r>
          </a:p>
        </p:txBody>
      </p:sp>
      <p:sp>
        <p:nvSpPr>
          <p:cNvPr id="53" name="Slide Number Placeholder 1">
            <a:extLst>
              <a:ext uri="{FF2B5EF4-FFF2-40B4-BE49-F238E27FC236}">
                <a16:creationId xmlns:a16="http://schemas.microsoft.com/office/drawing/2014/main" id="{5F3E3FA1-80BF-F740-8EF5-85A3F6826564}"/>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675933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e / Contrast (Colour)">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userDrawn="1"/>
        </p:nvSpPr>
        <p:spPr>
          <a:xfrm>
            <a:off x="4572000" y="0"/>
            <a:ext cx="4572000" cy="5067300"/>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535837"/>
            <a:ext cx="3628206" cy="2908121"/>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5039544" y="1535837"/>
            <a:ext cx="3628206" cy="2908121"/>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4"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441122"/>
            <a:ext cx="3628206" cy="569218"/>
          </a:xfrm>
        </p:spPr>
        <p:txBody>
          <a:bodyPr anchor="b"/>
          <a:lstStyle>
            <a:lvl1pPr>
              <a:defRPr b="0">
                <a:solidFill>
                  <a:schemeClr val="bg1"/>
                </a:solidFill>
              </a:defRPr>
            </a:lvl1pPr>
          </a:lstStyle>
          <a:p>
            <a:r>
              <a:rPr lang="en-US" dirty="0"/>
              <a:t>Concept #2</a:t>
            </a:r>
            <a:endParaRPr lang="en-CA" dirty="0"/>
          </a:p>
        </p:txBody>
      </p:sp>
      <p:cxnSp>
        <p:nvCxnSpPr>
          <p:cNvPr id="35" name="Straight Connector 34">
            <a:extLst>
              <a:ext uri="{FF2B5EF4-FFF2-40B4-BE49-F238E27FC236}">
                <a16:creationId xmlns:a16="http://schemas.microsoft.com/office/drawing/2014/main" id="{977A2D19-1116-C84A-B924-7BE0A77CCD2C}"/>
              </a:ext>
            </a:extLst>
          </p:cNvPr>
          <p:cNvCxnSpPr>
            <a:cxnSpLocks/>
          </p:cNvCxnSpPr>
          <p:nvPr userDrawn="1"/>
        </p:nvCxnSpPr>
        <p:spPr>
          <a:xfrm>
            <a:off x="5132266" y="1059582"/>
            <a:ext cx="345146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6886E5-3998-DB46-B647-0C5B0CCFFCC3}"/>
              </a:ext>
            </a:extLst>
          </p:cNvPr>
          <p:cNvCxnSpPr>
            <a:cxnSpLocks/>
          </p:cNvCxnSpPr>
          <p:nvPr userDrawn="1"/>
        </p:nvCxnSpPr>
        <p:spPr>
          <a:xfrm>
            <a:off x="560266" y="1052943"/>
            <a:ext cx="345146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CD8BCBB-0B06-1640-B37C-E93E1BD483D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2" name="Rectangle 11">
            <a:extLst>
              <a:ext uri="{FF2B5EF4-FFF2-40B4-BE49-F238E27FC236}">
                <a16:creationId xmlns:a16="http://schemas.microsoft.com/office/drawing/2014/main" id="{534161E6-DA0F-F149-8BF3-DDA07282D9A4}"/>
              </a:ext>
            </a:extLst>
          </p:cNvPr>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ext Placeholder 50">
            <a:extLst>
              <a:ext uri="{FF2B5EF4-FFF2-40B4-BE49-F238E27FC236}">
                <a16:creationId xmlns:a16="http://schemas.microsoft.com/office/drawing/2014/main" id="{27E3A62C-72C3-AD43-99F2-39AEE5FF90AA}"/>
              </a:ext>
            </a:extLst>
          </p:cNvPr>
          <p:cNvSpPr>
            <a:spLocks noGrp="1"/>
          </p:cNvSpPr>
          <p:nvPr>
            <p:ph type="body" sz="quarter" idx="10" hasCustomPrompt="1"/>
          </p:nvPr>
        </p:nvSpPr>
        <p:spPr>
          <a:xfrm>
            <a:off x="467544" y="439261"/>
            <a:ext cx="3628206" cy="575469"/>
          </a:xfrm>
        </p:spPr>
        <p:txBody>
          <a:bodyPr/>
          <a:lstStyle>
            <a:lvl1pPr marL="0" indent="0">
              <a:buNone/>
              <a:defRPr sz="3200">
                <a:solidFill>
                  <a:schemeClr val="bg1"/>
                </a:solidFill>
              </a:defRPr>
            </a:lvl1pPr>
          </a:lstStyle>
          <a:p>
            <a:pPr lvl="0"/>
            <a:r>
              <a:rPr lang="en-US" dirty="0"/>
              <a:t>Concept #1</a:t>
            </a:r>
          </a:p>
        </p:txBody>
      </p:sp>
      <p:sp>
        <p:nvSpPr>
          <p:cNvPr id="14" name="Slide Number Placeholder 1">
            <a:extLst>
              <a:ext uri="{FF2B5EF4-FFF2-40B4-BE49-F238E27FC236}">
                <a16:creationId xmlns:a16="http://schemas.microsoft.com/office/drawing/2014/main" id="{F4F3F1D3-2F04-AA40-8E38-30868122572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800528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ull-slide photo">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5069942"/>
          </a:xfrm>
        </p:spPr>
        <p:txBody>
          <a:bodyPr/>
          <a:lstStyle>
            <a:lvl1pPr marL="0" indent="0">
              <a:buNone/>
              <a:defRPr baseline="0"/>
            </a:lvl1pPr>
          </a:lstStyle>
          <a:p>
            <a:r>
              <a:rPr lang="en-US" dirty="0"/>
              <a:t>[Insert picture]</a:t>
            </a:r>
            <a:endParaRPr lang="en-CA" dirty="0"/>
          </a:p>
        </p:txBody>
      </p:sp>
      <p:sp>
        <p:nvSpPr>
          <p:cNvPr id="4" name="Content Placeholder 2"/>
          <p:cNvSpPr>
            <a:spLocks noGrp="1"/>
          </p:cNvSpPr>
          <p:nvPr>
            <p:ph idx="1"/>
          </p:nvPr>
        </p:nvSpPr>
        <p:spPr>
          <a:xfrm>
            <a:off x="467544" y="483518"/>
            <a:ext cx="8208912" cy="4104456"/>
          </a:xfrm>
        </p:spPr>
        <p:txBody>
          <a:bodyPr/>
          <a:lstStyle>
            <a:lvl1pPr marL="0" indent="0">
              <a:buNone/>
              <a:defRPr sz="32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 name="Slide Number Placeholder 1">
            <a:extLst>
              <a:ext uri="{FF2B5EF4-FFF2-40B4-BE49-F238E27FC236}">
                <a16:creationId xmlns:a16="http://schemas.microsoft.com/office/drawing/2014/main" id="{03483ED2-1B2C-4548-B27C-A24395341ACD}"/>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733153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279726"/>
            <a:ext cx="8219256" cy="569218"/>
          </a:xfrm>
        </p:spPr>
        <p:txBody>
          <a:bodyPr anchor="b"/>
          <a:lstStyle>
            <a:lvl1pPr>
              <a:defRPr b="0">
                <a:solidFill>
                  <a:schemeClr val="accent3"/>
                </a:solidFill>
              </a:defRPr>
            </a:lvl1pPr>
          </a:lstStyle>
          <a:p>
            <a:r>
              <a:rPr lang="en-US" dirty="0"/>
              <a:t>List or agenda slide</a:t>
            </a:r>
            <a:endParaRPr lang="en-CA" dirty="0"/>
          </a:p>
        </p:txBody>
      </p:sp>
      <p:sp>
        <p:nvSpPr>
          <p:cNvPr id="3" name="Content Placeholder 2"/>
          <p:cNvSpPr>
            <a:spLocks noGrp="1"/>
          </p:cNvSpPr>
          <p:nvPr>
            <p:ph idx="1"/>
          </p:nvPr>
        </p:nvSpPr>
        <p:spPr>
          <a:xfrm>
            <a:off x="1403648" y="1419621"/>
            <a:ext cx="7283152" cy="3175001"/>
          </a:xfrm>
        </p:spPr>
        <p:txBody>
          <a:bodyPr/>
          <a:lstStyle>
            <a:lvl1pPr marL="0" indent="0">
              <a:buFontTx/>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cxnSp>
        <p:nvCxnSpPr>
          <p:cNvPr id="9" name="Straight Connector 8"/>
          <p:cNvCxnSpPr>
            <a:cxnSpLocks/>
          </p:cNvCxnSpPr>
          <p:nvPr userDrawn="1"/>
        </p:nvCxnSpPr>
        <p:spPr>
          <a:xfrm>
            <a:off x="565438" y="915566"/>
            <a:ext cx="8023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
        <p:nvSpPr>
          <p:cNvPr id="8" name="Slide Number Placeholder 1">
            <a:extLst>
              <a:ext uri="{FF2B5EF4-FFF2-40B4-BE49-F238E27FC236}">
                <a16:creationId xmlns:a16="http://schemas.microsoft.com/office/drawing/2014/main" id="{C80E4BFF-6BC0-CE48-BDC2-E9AF7A451548}"/>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33025538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vider (Ligh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tx1"/>
                </a:solidFill>
              </a:defRPr>
            </a:lvl1pPr>
          </a:lstStyle>
          <a:p>
            <a:r>
              <a:rPr lang="en-US" dirty="0"/>
              <a:t>Click to add section title</a:t>
            </a:r>
            <a:endParaRPr lang="en-CA" dirty="0"/>
          </a:p>
        </p:txBody>
      </p:sp>
      <p:sp>
        <p:nvSpPr>
          <p:cNvPr id="3" name="Subtitle 2"/>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1" name="Rectangle 10">
            <a:extLst>
              <a:ext uri="{FF2B5EF4-FFF2-40B4-BE49-F238E27FC236}">
                <a16:creationId xmlns:a16="http://schemas.microsoft.com/office/drawing/2014/main" id="{83DB0C4A-0565-5F47-82BA-8B2815B8DA6E}"/>
              </a:ext>
            </a:extLst>
          </p:cNvPr>
          <p:cNvSpPr/>
          <p:nvPr userDrawn="1"/>
        </p:nvSpPr>
        <p:spPr>
          <a:xfrm>
            <a:off x="4233937" y="2511639"/>
            <a:ext cx="676126"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1">
            <a:extLst>
              <a:ext uri="{FF2B5EF4-FFF2-40B4-BE49-F238E27FC236}">
                <a16:creationId xmlns:a16="http://schemas.microsoft.com/office/drawing/2014/main" id="{C80E4BFF-6BC0-CE48-BDC2-E9AF7A451548}"/>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429127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Dark)">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7" name="Title 1">
            <a:extLst>
              <a:ext uri="{FF2B5EF4-FFF2-40B4-BE49-F238E27FC236}">
                <a16:creationId xmlns:a16="http://schemas.microsoft.com/office/drawing/2014/main" id="{D5FF3AA9-C096-5042-98A3-25B775F60D1D}"/>
              </a:ext>
            </a:extLst>
          </p:cNvPr>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bg1"/>
                </a:solidFill>
              </a:defRPr>
            </a:lvl1pPr>
          </a:lstStyle>
          <a:p>
            <a:r>
              <a:rPr lang="en-US" dirty="0"/>
              <a:t>Click to add section title</a:t>
            </a:r>
            <a:endParaRPr lang="en-CA" dirty="0"/>
          </a:p>
        </p:txBody>
      </p:sp>
      <p:sp>
        <p:nvSpPr>
          <p:cNvPr id="9" name="Subtitle 2">
            <a:extLst>
              <a:ext uri="{FF2B5EF4-FFF2-40B4-BE49-F238E27FC236}">
                <a16:creationId xmlns:a16="http://schemas.microsoft.com/office/drawing/2014/main" id="{D039A923-0258-164F-A488-8BC51BE10E15}"/>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0" name="Rectangle 9">
            <a:extLst>
              <a:ext uri="{FF2B5EF4-FFF2-40B4-BE49-F238E27FC236}">
                <a16:creationId xmlns:a16="http://schemas.microsoft.com/office/drawing/2014/main" id="{7A60EB15-79C0-8843-996A-FDCECF1B1958}"/>
              </a:ext>
            </a:extLst>
          </p:cNvPr>
          <p:cNvSpPr/>
          <p:nvPr userDrawn="1"/>
        </p:nvSpPr>
        <p:spPr>
          <a:xfrm>
            <a:off x="4233937" y="2511639"/>
            <a:ext cx="676126"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
            <a:extLst>
              <a:ext uri="{FF2B5EF4-FFF2-40B4-BE49-F238E27FC236}">
                <a16:creationId xmlns:a16="http://schemas.microsoft.com/office/drawing/2014/main" id="{1AC16F65-694D-F14E-9914-32F826C69849}"/>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3052417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Colour)">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Rectangle 8"/>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itle 1">
            <a:extLst>
              <a:ext uri="{FF2B5EF4-FFF2-40B4-BE49-F238E27FC236}">
                <a16:creationId xmlns:a16="http://schemas.microsoft.com/office/drawing/2014/main" id="{CBBBC93A-5772-BA44-A64A-AA8C527E2424}"/>
              </a:ext>
            </a:extLst>
          </p:cNvPr>
          <p:cNvSpPr>
            <a:spLocks noGrp="1"/>
          </p:cNvSpPr>
          <p:nvPr>
            <p:ph type="ctrTitle" hasCustomPrompt="1"/>
          </p:nvPr>
        </p:nvSpPr>
        <p:spPr>
          <a:xfrm>
            <a:off x="685800" y="560469"/>
            <a:ext cx="7772400" cy="1643037"/>
          </a:xfrm>
        </p:spPr>
        <p:txBody>
          <a:bodyPr lIns="0" tIns="0" rIns="0" bIns="0" anchor="b" anchorCtr="0"/>
          <a:lstStyle>
            <a:lvl1pPr algn="ctr">
              <a:defRPr b="0">
                <a:solidFill>
                  <a:schemeClr val="bg1"/>
                </a:solidFill>
              </a:defRPr>
            </a:lvl1pPr>
          </a:lstStyle>
          <a:p>
            <a:r>
              <a:rPr lang="en-US" dirty="0"/>
              <a:t>Click to add section title</a:t>
            </a:r>
            <a:endParaRPr lang="en-CA" dirty="0"/>
          </a:p>
        </p:txBody>
      </p:sp>
      <p:sp>
        <p:nvSpPr>
          <p:cNvPr id="11" name="Subtitle 2">
            <a:extLst>
              <a:ext uri="{FF2B5EF4-FFF2-40B4-BE49-F238E27FC236}">
                <a16:creationId xmlns:a16="http://schemas.microsoft.com/office/drawing/2014/main" id="{2B57F7FB-B53B-F94F-9170-031F1333F6D2}"/>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2" name="Rectangle 11">
            <a:extLst>
              <a:ext uri="{FF2B5EF4-FFF2-40B4-BE49-F238E27FC236}">
                <a16:creationId xmlns:a16="http://schemas.microsoft.com/office/drawing/2014/main" id="{4A4F7847-ACE9-6349-B9B4-E73FA7DBDEDC}"/>
              </a:ext>
            </a:extLst>
          </p:cNvPr>
          <p:cNvSpPr/>
          <p:nvPr userDrawn="1"/>
        </p:nvSpPr>
        <p:spPr>
          <a:xfrm>
            <a:off x="4233937" y="1995686"/>
            <a:ext cx="676126" cy="796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
            <a:extLst>
              <a:ext uri="{FF2B5EF4-FFF2-40B4-BE49-F238E27FC236}">
                <a16:creationId xmlns:a16="http://schemas.microsoft.com/office/drawing/2014/main" id="{6001A301-434E-A44D-80D0-6002EEEA94F1}"/>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302248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9144000" cy="5070348"/>
          </a:xfrm>
        </p:spPr>
        <p:txBody>
          <a:bodyPr/>
          <a:lstStyle/>
          <a:p>
            <a:endParaRPr lang="en-CA" dirty="0"/>
          </a:p>
        </p:txBody>
      </p:sp>
      <p:sp>
        <p:nvSpPr>
          <p:cNvPr id="7" name="Rectangle 6"/>
          <p:cNvSpPr/>
          <p:nvPr userDrawn="1"/>
        </p:nvSpPr>
        <p:spPr>
          <a:xfrm>
            <a:off x="0" y="5070348"/>
            <a:ext cx="9144000" cy="731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5" name="Rectangle 14">
            <a:extLst>
              <a:ext uri="{FF2B5EF4-FFF2-40B4-BE49-F238E27FC236}">
                <a16:creationId xmlns:a16="http://schemas.microsoft.com/office/drawing/2014/main" id="{68443C66-28E3-894E-ADFB-0D0E71F3ABFB}"/>
              </a:ext>
            </a:extLst>
          </p:cNvPr>
          <p:cNvSpPr/>
          <p:nvPr userDrawn="1"/>
        </p:nvSpPr>
        <p:spPr>
          <a:xfrm>
            <a:off x="555453" y="2486498"/>
            <a:ext cx="1496267"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ubtitle 2">
            <a:extLst>
              <a:ext uri="{FF2B5EF4-FFF2-40B4-BE49-F238E27FC236}">
                <a16:creationId xmlns:a16="http://schemas.microsoft.com/office/drawing/2014/main" id="{A940BA24-46BE-EC46-90EA-EE6B28A526BA}"/>
              </a:ext>
            </a:extLst>
          </p:cNvPr>
          <p:cNvSpPr>
            <a:spLocks noGrp="1"/>
          </p:cNvSpPr>
          <p:nvPr>
            <p:ph type="subTitle" idx="1" hasCustomPrompt="1"/>
          </p:nvPr>
        </p:nvSpPr>
        <p:spPr>
          <a:xfrm>
            <a:off x="483446" y="2839334"/>
            <a:ext cx="8355754" cy="452496"/>
          </a:xfrm>
        </p:spPr>
        <p:txBody>
          <a:bodyPr>
            <a:normAutofit/>
          </a:bodyPr>
          <a:lstStyle>
            <a:lvl1pPr marL="0" indent="0" algn="l">
              <a:spcBef>
                <a:spcPts val="0"/>
              </a:spcBef>
              <a:buNone/>
              <a:defRPr sz="2400" baseline="0">
                <a:solidFill>
                  <a:schemeClr val="bg1"/>
                </a:solidFill>
              </a:defRPr>
            </a:lvl1pPr>
            <a:lvl2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4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pPr lvl="1"/>
            <a:endParaRPr lang="en-CA" dirty="0"/>
          </a:p>
        </p:txBody>
      </p:sp>
      <p:sp>
        <p:nvSpPr>
          <p:cNvPr id="17" name="Text Placeholder 21">
            <a:extLst>
              <a:ext uri="{FF2B5EF4-FFF2-40B4-BE49-F238E27FC236}">
                <a16:creationId xmlns:a16="http://schemas.microsoft.com/office/drawing/2014/main" id="{1F1B8A6B-31F6-D24F-9107-3F874DBA32E7}"/>
              </a:ext>
            </a:extLst>
          </p:cNvPr>
          <p:cNvSpPr>
            <a:spLocks noGrp="1"/>
          </p:cNvSpPr>
          <p:nvPr>
            <p:ph type="body" sz="quarter" idx="12" hasCustomPrompt="1"/>
          </p:nvPr>
        </p:nvSpPr>
        <p:spPr>
          <a:xfrm>
            <a:off x="483446" y="3186286"/>
            <a:ext cx="8355754" cy="609600"/>
          </a:xfrm>
        </p:spPr>
        <p:txBody>
          <a:bodyPr>
            <a:normAutofit/>
          </a:bodyPr>
          <a:lstStyle>
            <a:lvl1pPr marL="0" indent="0">
              <a:buNone/>
              <a:defRPr sz="1400" baseline="0">
                <a:solidFill>
                  <a:schemeClr val="bg1"/>
                </a:solidFill>
              </a:defRPr>
            </a:lvl1pPr>
            <a:lvl2pPr marL="0" indent="0">
              <a:buNone/>
              <a:defRPr sz="1400">
                <a:solidFill>
                  <a:schemeClr val="bg1"/>
                </a:solidFill>
              </a:defRPr>
            </a:lvl2pPr>
          </a:lstStyle>
          <a:p>
            <a:pPr lvl="0"/>
            <a:r>
              <a:rPr lang="en-US" dirty="0"/>
              <a:t>[Presenter Name], [Presenter Title]</a:t>
            </a:r>
          </a:p>
          <a:p>
            <a:pPr lvl="0"/>
            <a:r>
              <a:rPr lang="en-US" dirty="0"/>
              <a:t>[Month] [Day], [Year]</a:t>
            </a:r>
          </a:p>
        </p:txBody>
      </p:sp>
      <p:sp>
        <p:nvSpPr>
          <p:cNvPr id="18" name="Title 1">
            <a:extLst>
              <a:ext uri="{FF2B5EF4-FFF2-40B4-BE49-F238E27FC236}">
                <a16:creationId xmlns:a16="http://schemas.microsoft.com/office/drawing/2014/main" id="{228A715B-9DE5-CE47-9A7C-B601EA34C3A1}"/>
              </a:ext>
            </a:extLst>
          </p:cNvPr>
          <p:cNvSpPr>
            <a:spLocks noGrp="1"/>
          </p:cNvSpPr>
          <p:nvPr>
            <p:ph type="ctrTitle" hasCustomPrompt="1"/>
          </p:nvPr>
        </p:nvSpPr>
        <p:spPr>
          <a:xfrm>
            <a:off x="472008" y="776545"/>
            <a:ext cx="8348464" cy="1507173"/>
          </a:xfrm>
        </p:spPr>
        <p:txBody>
          <a:bodyPr anchor="b"/>
          <a:lstStyle>
            <a:lvl1pPr algn="l">
              <a:defRPr sz="4800">
                <a:solidFill>
                  <a:schemeClr val="bg1"/>
                </a:solidFill>
              </a:defRPr>
            </a:lvl1pPr>
          </a:lstStyle>
          <a:p>
            <a:r>
              <a:rPr lang="en-US" dirty="0"/>
              <a:t>Title of Presentation</a:t>
            </a:r>
            <a:endParaRPr lang="en-CA" dirty="0"/>
          </a:p>
        </p:txBody>
      </p:sp>
    </p:spTree>
    <p:extLst>
      <p:ext uri="{BB962C8B-B14F-4D97-AF65-F5344CB8AC3E}">
        <p14:creationId xmlns:p14="http://schemas.microsoft.com/office/powerpoint/2010/main" val="899307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mphasis (Light)">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2" name="Slide Number Placeholder 1">
            <a:extLst>
              <a:ext uri="{FF2B5EF4-FFF2-40B4-BE49-F238E27FC236}">
                <a16:creationId xmlns:a16="http://schemas.microsoft.com/office/drawing/2014/main" id="{425FD500-ADFA-CF4B-80F1-FD72C6992803}"/>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33347099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mphasis (Dark)">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Subtitle 2">
            <a:extLst>
              <a:ext uri="{FF2B5EF4-FFF2-40B4-BE49-F238E27FC236}">
                <a16:creationId xmlns:a16="http://schemas.microsoft.com/office/drawing/2014/main" id="{D6C6EC09-260E-7844-A3F8-F74886BBBE83}"/>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0" name="Slide Number Placeholder 1">
            <a:extLst>
              <a:ext uri="{FF2B5EF4-FFF2-40B4-BE49-F238E27FC236}">
                <a16:creationId xmlns:a16="http://schemas.microsoft.com/office/drawing/2014/main" id="{4BD0DB17-994A-D740-9A0F-0902A7FFCF1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4990645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mphasis (Colour)">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ubtitle 2">
            <a:extLst>
              <a:ext uri="{FF2B5EF4-FFF2-40B4-BE49-F238E27FC236}">
                <a16:creationId xmlns:a16="http://schemas.microsoft.com/office/drawing/2014/main" id="{9BFDAEB0-C263-3249-9B91-A576F97273C4}"/>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1" name="Slide Number Placeholder 1">
            <a:extLst>
              <a:ext uri="{FF2B5EF4-FFF2-40B4-BE49-F238E27FC236}">
                <a16:creationId xmlns:a16="http://schemas.microsoft.com/office/drawing/2014/main" id="{2C9F18CE-2759-7845-B2CF-3C394A07B6CA}"/>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41222095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55576" y="1504950"/>
            <a:ext cx="7632848" cy="2859527"/>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 name="Title 1">
            <a:extLst>
              <a:ext uri="{FF2B5EF4-FFF2-40B4-BE49-F238E27FC236}">
                <a16:creationId xmlns:a16="http://schemas.microsoft.com/office/drawing/2014/main" id="{05A4F9AA-7CFA-3E45-A6C5-88CCE63E1F10}"/>
              </a:ext>
            </a:extLst>
          </p:cNvPr>
          <p:cNvSpPr>
            <a:spLocks noGrp="1"/>
          </p:cNvSpPr>
          <p:nvPr>
            <p:ph type="title" hasCustomPrompt="1"/>
          </p:nvPr>
        </p:nvSpPr>
        <p:spPr>
          <a:xfrm>
            <a:off x="462372" y="203793"/>
            <a:ext cx="8219256" cy="569218"/>
          </a:xfrm>
        </p:spPr>
        <p:txBody>
          <a:bodyPr anchor="b"/>
          <a:lstStyle>
            <a:lvl1pPr>
              <a:defRPr b="0">
                <a:solidFill>
                  <a:schemeClr val="accent3"/>
                </a:solidFill>
              </a:defRPr>
            </a:lvl1pPr>
          </a:lstStyle>
          <a:p>
            <a:r>
              <a:rPr lang="en-US" dirty="0"/>
              <a:t>Text content slide</a:t>
            </a:r>
            <a:endParaRPr lang="en-CA" dirty="0"/>
          </a:p>
        </p:txBody>
      </p:sp>
      <p:cxnSp>
        <p:nvCxnSpPr>
          <p:cNvPr id="11" name="Straight Connector 10">
            <a:extLst>
              <a:ext uri="{FF2B5EF4-FFF2-40B4-BE49-F238E27FC236}">
                <a16:creationId xmlns:a16="http://schemas.microsoft.com/office/drawing/2014/main" id="{3006B7A1-3531-4A43-95D8-D9F7A67C4654}"/>
              </a:ext>
            </a:extLst>
          </p:cNvPr>
          <p:cNvCxnSpPr>
            <a:cxnSpLocks/>
          </p:cNvCxnSpPr>
          <p:nvPr userDrawn="1"/>
        </p:nvCxnSpPr>
        <p:spPr>
          <a:xfrm>
            <a:off x="560266" y="843558"/>
            <a:ext cx="8023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lide Number Placeholder 1">
            <a:extLst>
              <a:ext uri="{FF2B5EF4-FFF2-40B4-BE49-F238E27FC236}">
                <a16:creationId xmlns:a16="http://schemas.microsoft.com/office/drawing/2014/main" id="{A0F159A9-957B-FC4E-A2AD-3E6A961644CA}"/>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11975753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with no title">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438150"/>
            <a:ext cx="8229600" cy="402907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2" name="Slide Number Placeholder 1">
            <a:extLst>
              <a:ext uri="{FF2B5EF4-FFF2-40B4-BE49-F238E27FC236}">
                <a16:creationId xmlns:a16="http://schemas.microsoft.com/office/drawing/2014/main" id="{E4ECA700-3632-814E-AB1D-75F15F645E5F}"/>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36975555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e / Contras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userDrawn="1"/>
        </p:nvSpPr>
        <p:spPr>
          <a:xfrm>
            <a:off x="4572000" y="0"/>
            <a:ext cx="4572000" cy="5067300"/>
          </a:xfrm>
          <a:prstGeom prst="rect">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535837"/>
            <a:ext cx="3628206" cy="2908121"/>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5039544" y="1535837"/>
            <a:ext cx="3628206" cy="2908121"/>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4"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441122"/>
            <a:ext cx="3628206" cy="569218"/>
          </a:xfrm>
        </p:spPr>
        <p:txBody>
          <a:bodyPr anchor="b"/>
          <a:lstStyle>
            <a:lvl1pPr>
              <a:defRPr b="0">
                <a:solidFill>
                  <a:schemeClr val="accent3"/>
                </a:solidFill>
              </a:defRPr>
            </a:lvl1pPr>
          </a:lstStyle>
          <a:p>
            <a:r>
              <a:rPr lang="en-US" dirty="0"/>
              <a:t>Concept #2</a:t>
            </a:r>
            <a:endParaRPr lang="en-CA" dirty="0"/>
          </a:p>
        </p:txBody>
      </p:sp>
      <p:cxnSp>
        <p:nvCxnSpPr>
          <p:cNvPr id="35" name="Straight Connector 34">
            <a:extLst>
              <a:ext uri="{FF2B5EF4-FFF2-40B4-BE49-F238E27FC236}">
                <a16:creationId xmlns:a16="http://schemas.microsoft.com/office/drawing/2014/main" id="{977A2D19-1116-C84A-B924-7BE0A77CCD2C}"/>
              </a:ext>
            </a:extLst>
          </p:cNvPr>
          <p:cNvCxnSpPr>
            <a:cxnSpLocks/>
          </p:cNvCxnSpPr>
          <p:nvPr userDrawn="1"/>
        </p:nvCxnSpPr>
        <p:spPr>
          <a:xfrm>
            <a:off x="5132266" y="1059582"/>
            <a:ext cx="3451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6886E5-3998-DB46-B647-0C5B0CCFFCC3}"/>
              </a:ext>
            </a:extLst>
          </p:cNvPr>
          <p:cNvCxnSpPr>
            <a:cxnSpLocks/>
          </p:cNvCxnSpPr>
          <p:nvPr userDrawn="1"/>
        </p:nvCxnSpPr>
        <p:spPr>
          <a:xfrm>
            <a:off x="560266" y="1052943"/>
            <a:ext cx="3451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 Placeholder 50">
            <a:extLst>
              <a:ext uri="{FF2B5EF4-FFF2-40B4-BE49-F238E27FC236}">
                <a16:creationId xmlns:a16="http://schemas.microsoft.com/office/drawing/2014/main" id="{07D2C18B-0EFA-454F-8FCB-5CA4BEE7A2DA}"/>
              </a:ext>
            </a:extLst>
          </p:cNvPr>
          <p:cNvSpPr>
            <a:spLocks noGrp="1"/>
          </p:cNvSpPr>
          <p:nvPr>
            <p:ph type="body" sz="quarter" idx="10" hasCustomPrompt="1"/>
          </p:nvPr>
        </p:nvSpPr>
        <p:spPr>
          <a:xfrm>
            <a:off x="467544" y="439261"/>
            <a:ext cx="3628206" cy="575469"/>
          </a:xfrm>
        </p:spPr>
        <p:txBody>
          <a:bodyPr/>
          <a:lstStyle>
            <a:lvl1pPr marL="0" indent="0">
              <a:buNone/>
              <a:defRPr sz="3200">
                <a:solidFill>
                  <a:schemeClr val="accent3"/>
                </a:solidFill>
              </a:defRPr>
            </a:lvl1pPr>
          </a:lstStyle>
          <a:p>
            <a:pPr lvl="0"/>
            <a:r>
              <a:rPr lang="en-US" dirty="0"/>
              <a:t>Concept #1</a:t>
            </a:r>
          </a:p>
        </p:txBody>
      </p:sp>
      <p:sp>
        <p:nvSpPr>
          <p:cNvPr id="53" name="Slide Number Placeholder 1">
            <a:extLst>
              <a:ext uri="{FF2B5EF4-FFF2-40B4-BE49-F238E27FC236}">
                <a16:creationId xmlns:a16="http://schemas.microsoft.com/office/drawing/2014/main" id="{5F3E3FA1-80BF-F740-8EF5-85A3F6826564}"/>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36202611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e / Contrast (Colou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userDrawn="1"/>
        </p:nvSpPr>
        <p:spPr>
          <a:xfrm>
            <a:off x="4572000" y="0"/>
            <a:ext cx="4572000" cy="5067300"/>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535837"/>
            <a:ext cx="3628206" cy="2908121"/>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5039544" y="1535837"/>
            <a:ext cx="3628206" cy="2908121"/>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4"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441122"/>
            <a:ext cx="3628206" cy="569218"/>
          </a:xfrm>
        </p:spPr>
        <p:txBody>
          <a:bodyPr anchor="b"/>
          <a:lstStyle>
            <a:lvl1pPr>
              <a:defRPr b="0">
                <a:solidFill>
                  <a:schemeClr val="bg1"/>
                </a:solidFill>
              </a:defRPr>
            </a:lvl1pPr>
          </a:lstStyle>
          <a:p>
            <a:r>
              <a:rPr lang="en-US" dirty="0"/>
              <a:t>Concept #2</a:t>
            </a:r>
            <a:endParaRPr lang="en-CA" dirty="0"/>
          </a:p>
        </p:txBody>
      </p:sp>
      <p:cxnSp>
        <p:nvCxnSpPr>
          <p:cNvPr id="35" name="Straight Connector 34">
            <a:extLst>
              <a:ext uri="{FF2B5EF4-FFF2-40B4-BE49-F238E27FC236}">
                <a16:creationId xmlns:a16="http://schemas.microsoft.com/office/drawing/2014/main" id="{977A2D19-1116-C84A-B924-7BE0A77CCD2C}"/>
              </a:ext>
            </a:extLst>
          </p:cNvPr>
          <p:cNvCxnSpPr>
            <a:cxnSpLocks/>
          </p:cNvCxnSpPr>
          <p:nvPr userDrawn="1"/>
        </p:nvCxnSpPr>
        <p:spPr>
          <a:xfrm>
            <a:off x="5132266" y="1059582"/>
            <a:ext cx="345146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6886E5-3998-DB46-B647-0C5B0CCFFCC3}"/>
              </a:ext>
            </a:extLst>
          </p:cNvPr>
          <p:cNvCxnSpPr>
            <a:cxnSpLocks/>
          </p:cNvCxnSpPr>
          <p:nvPr userDrawn="1"/>
        </p:nvCxnSpPr>
        <p:spPr>
          <a:xfrm>
            <a:off x="560266" y="1052943"/>
            <a:ext cx="345146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CD8BCBB-0B06-1640-B37C-E93E1BD483D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2" name="Rectangle 11">
            <a:extLst>
              <a:ext uri="{FF2B5EF4-FFF2-40B4-BE49-F238E27FC236}">
                <a16:creationId xmlns:a16="http://schemas.microsoft.com/office/drawing/2014/main" id="{534161E6-DA0F-F149-8BF3-DDA07282D9A4}"/>
              </a:ext>
            </a:extLst>
          </p:cNvPr>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ext Placeholder 50">
            <a:extLst>
              <a:ext uri="{FF2B5EF4-FFF2-40B4-BE49-F238E27FC236}">
                <a16:creationId xmlns:a16="http://schemas.microsoft.com/office/drawing/2014/main" id="{27E3A62C-72C3-AD43-99F2-39AEE5FF90AA}"/>
              </a:ext>
            </a:extLst>
          </p:cNvPr>
          <p:cNvSpPr>
            <a:spLocks noGrp="1"/>
          </p:cNvSpPr>
          <p:nvPr>
            <p:ph type="body" sz="quarter" idx="10" hasCustomPrompt="1"/>
          </p:nvPr>
        </p:nvSpPr>
        <p:spPr>
          <a:xfrm>
            <a:off x="467544" y="439261"/>
            <a:ext cx="3628206" cy="575469"/>
          </a:xfrm>
        </p:spPr>
        <p:txBody>
          <a:bodyPr/>
          <a:lstStyle>
            <a:lvl1pPr marL="0" indent="0">
              <a:buNone/>
              <a:defRPr sz="3200">
                <a:solidFill>
                  <a:schemeClr val="bg1"/>
                </a:solidFill>
              </a:defRPr>
            </a:lvl1pPr>
          </a:lstStyle>
          <a:p>
            <a:pPr lvl="0"/>
            <a:r>
              <a:rPr lang="en-US" dirty="0"/>
              <a:t>Concept #1</a:t>
            </a:r>
          </a:p>
        </p:txBody>
      </p:sp>
      <p:sp>
        <p:nvSpPr>
          <p:cNvPr id="14" name="Slide Number Placeholder 1">
            <a:extLst>
              <a:ext uri="{FF2B5EF4-FFF2-40B4-BE49-F238E27FC236}">
                <a16:creationId xmlns:a16="http://schemas.microsoft.com/office/drawing/2014/main" id="{F4F3F1D3-2F04-AA40-8E38-30868122572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24756262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slide photo">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5069942"/>
          </a:xfrm>
        </p:spPr>
        <p:txBody>
          <a:bodyPr/>
          <a:lstStyle>
            <a:lvl1pPr marL="0" indent="0">
              <a:buNone/>
              <a:defRPr baseline="0"/>
            </a:lvl1pPr>
          </a:lstStyle>
          <a:p>
            <a:r>
              <a:rPr lang="en-US" dirty="0"/>
              <a:t>[Insert picture]</a:t>
            </a:r>
            <a:endParaRPr lang="en-CA" dirty="0"/>
          </a:p>
        </p:txBody>
      </p:sp>
      <p:sp>
        <p:nvSpPr>
          <p:cNvPr id="4" name="Content Placeholder 2"/>
          <p:cNvSpPr>
            <a:spLocks noGrp="1"/>
          </p:cNvSpPr>
          <p:nvPr>
            <p:ph idx="1"/>
          </p:nvPr>
        </p:nvSpPr>
        <p:spPr>
          <a:xfrm>
            <a:off x="467544" y="483518"/>
            <a:ext cx="8208912" cy="4104456"/>
          </a:xfrm>
        </p:spPr>
        <p:txBody>
          <a:bodyPr/>
          <a:lstStyle>
            <a:lvl1pPr marL="0" indent="0">
              <a:buNone/>
              <a:defRPr sz="32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 name="Slide Number Placeholder 1">
            <a:extLst>
              <a:ext uri="{FF2B5EF4-FFF2-40B4-BE49-F238E27FC236}">
                <a16:creationId xmlns:a16="http://schemas.microsoft.com/office/drawing/2014/main" id="{03483ED2-1B2C-4548-B27C-A24395341ACD}"/>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276503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accent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a:extLst>
              <a:ext uri="{FF2B5EF4-FFF2-40B4-BE49-F238E27FC236}">
                <a16:creationId xmlns:a16="http://schemas.microsoft.com/office/drawing/2014/main" id="{5FFE8F5B-B518-EC44-A50A-C90EA99081FF}"/>
              </a:ext>
            </a:extLst>
          </p:cNvPr>
          <p:cNvSpPr/>
          <p:nvPr userDrawn="1"/>
        </p:nvSpPr>
        <p:spPr>
          <a:xfrm>
            <a:off x="555453" y="2486498"/>
            <a:ext cx="1496267" cy="796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52A50F4C-F19A-854F-A096-57CE3873BB9D}"/>
              </a:ext>
            </a:extLst>
          </p:cNvPr>
          <p:cNvSpPr>
            <a:spLocks noGrp="1"/>
          </p:cNvSpPr>
          <p:nvPr>
            <p:ph type="ctrTitle" hasCustomPrompt="1"/>
          </p:nvPr>
        </p:nvSpPr>
        <p:spPr>
          <a:xfrm>
            <a:off x="472008" y="776545"/>
            <a:ext cx="8348464" cy="1507173"/>
          </a:xfrm>
        </p:spPr>
        <p:txBody>
          <a:bodyPr anchor="b"/>
          <a:lstStyle>
            <a:lvl1pPr algn="l">
              <a:defRPr sz="4800">
                <a:solidFill>
                  <a:schemeClr val="bg1"/>
                </a:solidFill>
              </a:defRPr>
            </a:lvl1pPr>
          </a:lstStyle>
          <a:p>
            <a:r>
              <a:rPr lang="en-US" dirty="0"/>
              <a:t>Closing note (</a:t>
            </a:r>
            <a:r>
              <a:rPr lang="en-US" dirty="0" err="1"/>
              <a:t>eg.</a:t>
            </a:r>
            <a:r>
              <a:rPr lang="en-US" dirty="0"/>
              <a:t> ”Discuss”)</a:t>
            </a:r>
            <a:endParaRPr lang="en-CA" dirty="0"/>
          </a:p>
        </p:txBody>
      </p:sp>
    </p:spTree>
    <p:extLst>
      <p:ext uri="{BB962C8B-B14F-4D97-AF65-F5344CB8AC3E}">
        <p14:creationId xmlns:p14="http://schemas.microsoft.com/office/powerpoint/2010/main" val="1801553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441122"/>
            <a:ext cx="8219256" cy="569218"/>
          </a:xfrm>
        </p:spPr>
        <p:txBody>
          <a:bodyPr anchor="b"/>
          <a:lstStyle>
            <a:lvl1pPr>
              <a:defRPr b="0">
                <a:solidFill>
                  <a:schemeClr val="accent3"/>
                </a:solidFill>
              </a:defRPr>
            </a:lvl1pPr>
          </a:lstStyle>
          <a:p>
            <a:r>
              <a:rPr lang="en-US" dirty="0"/>
              <a:t>List or agenda slide</a:t>
            </a:r>
            <a:endParaRPr lang="en-CA" dirty="0"/>
          </a:p>
        </p:txBody>
      </p:sp>
      <p:sp>
        <p:nvSpPr>
          <p:cNvPr id="3" name="Content Placeholder 2"/>
          <p:cNvSpPr>
            <a:spLocks noGrp="1"/>
          </p:cNvSpPr>
          <p:nvPr>
            <p:ph idx="1"/>
          </p:nvPr>
        </p:nvSpPr>
        <p:spPr>
          <a:xfrm>
            <a:off x="1403648" y="1419621"/>
            <a:ext cx="7283152" cy="3175001"/>
          </a:xfrm>
        </p:spPr>
        <p:txBody>
          <a:bodyPr/>
          <a:lstStyle>
            <a:lvl1pPr marL="0" indent="0">
              <a:buFontTx/>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cxnSp>
        <p:nvCxnSpPr>
          <p:cNvPr id="9" name="Straight Connector 8"/>
          <p:cNvCxnSpPr>
            <a:cxnSpLocks/>
          </p:cNvCxnSpPr>
          <p:nvPr userDrawn="1"/>
        </p:nvCxnSpPr>
        <p:spPr>
          <a:xfrm>
            <a:off x="560266" y="1059582"/>
            <a:ext cx="8023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3123734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ivider (Ligh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tx1"/>
                </a:solidFill>
              </a:defRPr>
            </a:lvl1pPr>
          </a:lstStyle>
          <a:p>
            <a:r>
              <a:rPr lang="en-US" dirty="0"/>
              <a:t>Click to add section title</a:t>
            </a:r>
            <a:endParaRPr lang="en-CA" dirty="0"/>
          </a:p>
        </p:txBody>
      </p:sp>
      <p:sp>
        <p:nvSpPr>
          <p:cNvPr id="3" name="Subtitle 2"/>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1" name="Rectangle 10">
            <a:extLst>
              <a:ext uri="{FF2B5EF4-FFF2-40B4-BE49-F238E27FC236}">
                <a16:creationId xmlns:a16="http://schemas.microsoft.com/office/drawing/2014/main" id="{83DB0C4A-0565-5F47-82BA-8B2815B8DA6E}"/>
              </a:ext>
            </a:extLst>
          </p:cNvPr>
          <p:cNvSpPr/>
          <p:nvPr userDrawn="1"/>
        </p:nvSpPr>
        <p:spPr>
          <a:xfrm>
            <a:off x="4233937" y="2511639"/>
            <a:ext cx="676126"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1">
            <a:extLst>
              <a:ext uri="{FF2B5EF4-FFF2-40B4-BE49-F238E27FC236}">
                <a16:creationId xmlns:a16="http://schemas.microsoft.com/office/drawing/2014/main" id="{C80E4BFF-6BC0-CE48-BDC2-E9AF7A451548}"/>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53296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7" name="Title 1">
            <a:extLst>
              <a:ext uri="{FF2B5EF4-FFF2-40B4-BE49-F238E27FC236}">
                <a16:creationId xmlns:a16="http://schemas.microsoft.com/office/drawing/2014/main" id="{D5FF3AA9-C096-5042-98A3-25B775F60D1D}"/>
              </a:ext>
            </a:extLst>
          </p:cNvPr>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bg1"/>
                </a:solidFill>
              </a:defRPr>
            </a:lvl1pPr>
          </a:lstStyle>
          <a:p>
            <a:r>
              <a:rPr lang="en-US" dirty="0"/>
              <a:t>Click to add section title</a:t>
            </a:r>
            <a:endParaRPr lang="en-CA" dirty="0"/>
          </a:p>
        </p:txBody>
      </p:sp>
      <p:sp>
        <p:nvSpPr>
          <p:cNvPr id="9" name="Subtitle 2">
            <a:extLst>
              <a:ext uri="{FF2B5EF4-FFF2-40B4-BE49-F238E27FC236}">
                <a16:creationId xmlns:a16="http://schemas.microsoft.com/office/drawing/2014/main" id="{D039A923-0258-164F-A488-8BC51BE10E15}"/>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0" name="Rectangle 9">
            <a:extLst>
              <a:ext uri="{FF2B5EF4-FFF2-40B4-BE49-F238E27FC236}">
                <a16:creationId xmlns:a16="http://schemas.microsoft.com/office/drawing/2014/main" id="{7A60EB15-79C0-8843-996A-FDCECF1B1958}"/>
              </a:ext>
            </a:extLst>
          </p:cNvPr>
          <p:cNvSpPr/>
          <p:nvPr userDrawn="1"/>
        </p:nvSpPr>
        <p:spPr>
          <a:xfrm>
            <a:off x="4233937" y="2511639"/>
            <a:ext cx="676126"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
            <a:extLst>
              <a:ext uri="{FF2B5EF4-FFF2-40B4-BE49-F238E27FC236}">
                <a16:creationId xmlns:a16="http://schemas.microsoft.com/office/drawing/2014/main" id="{1AC16F65-694D-F14E-9914-32F826C69849}"/>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18840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Rectangle 8"/>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itle 1">
            <a:extLst>
              <a:ext uri="{FF2B5EF4-FFF2-40B4-BE49-F238E27FC236}">
                <a16:creationId xmlns:a16="http://schemas.microsoft.com/office/drawing/2014/main" id="{CBBBC93A-5772-BA44-A64A-AA8C527E2424}"/>
              </a:ext>
            </a:extLst>
          </p:cNvPr>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bg1"/>
                </a:solidFill>
              </a:defRPr>
            </a:lvl1pPr>
          </a:lstStyle>
          <a:p>
            <a:r>
              <a:rPr lang="en-US" dirty="0"/>
              <a:t>Click to add section title</a:t>
            </a:r>
            <a:endParaRPr lang="en-CA" dirty="0"/>
          </a:p>
        </p:txBody>
      </p:sp>
      <p:sp>
        <p:nvSpPr>
          <p:cNvPr id="11" name="Subtitle 2">
            <a:extLst>
              <a:ext uri="{FF2B5EF4-FFF2-40B4-BE49-F238E27FC236}">
                <a16:creationId xmlns:a16="http://schemas.microsoft.com/office/drawing/2014/main" id="{2B57F7FB-B53B-F94F-9170-031F1333F6D2}"/>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2" name="Rectangle 11">
            <a:extLst>
              <a:ext uri="{FF2B5EF4-FFF2-40B4-BE49-F238E27FC236}">
                <a16:creationId xmlns:a16="http://schemas.microsoft.com/office/drawing/2014/main" id="{4A4F7847-ACE9-6349-B9B4-E73FA7DBDEDC}"/>
              </a:ext>
            </a:extLst>
          </p:cNvPr>
          <p:cNvSpPr/>
          <p:nvPr userDrawn="1"/>
        </p:nvSpPr>
        <p:spPr>
          <a:xfrm>
            <a:off x="4233937" y="2511639"/>
            <a:ext cx="676126" cy="796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
            <a:extLst>
              <a:ext uri="{FF2B5EF4-FFF2-40B4-BE49-F238E27FC236}">
                <a16:creationId xmlns:a16="http://schemas.microsoft.com/office/drawing/2014/main" id="{6001A301-434E-A44D-80D0-6002EEEA94F1}"/>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406786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mphasis (Light)">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2" name="Slide Number Placeholder 1">
            <a:extLst>
              <a:ext uri="{FF2B5EF4-FFF2-40B4-BE49-F238E27FC236}">
                <a16:creationId xmlns:a16="http://schemas.microsoft.com/office/drawing/2014/main" id="{425FD500-ADFA-CF4B-80F1-FD72C6992803}"/>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73624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mphasis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Subtitle 2">
            <a:extLst>
              <a:ext uri="{FF2B5EF4-FFF2-40B4-BE49-F238E27FC236}">
                <a16:creationId xmlns:a16="http://schemas.microsoft.com/office/drawing/2014/main" id="{D6C6EC09-260E-7844-A3F8-F74886BBBE83}"/>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0" name="Slide Number Placeholder 1">
            <a:extLst>
              <a:ext uri="{FF2B5EF4-FFF2-40B4-BE49-F238E27FC236}">
                <a16:creationId xmlns:a16="http://schemas.microsoft.com/office/drawing/2014/main" id="{4BD0DB17-994A-D740-9A0F-0902A7FFCF1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1452980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CA" altLang="en-US" dirty="0"/>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8" name="Slide Number Placeholder 1">
            <a:extLst>
              <a:ext uri="{FF2B5EF4-FFF2-40B4-BE49-F238E27FC236}">
                <a16:creationId xmlns:a16="http://schemas.microsoft.com/office/drawing/2014/main" id="{FE7B64DD-F595-6A45-AC73-099B6C2C59BD}"/>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2" name="MSIPCMContentMarking" descr="{&quot;HashCode&quot;:24906777,&quot;Placement&quot;:&quot;Footer&quot;,&quot;Top&quot;:382.997253,&quot;Left&quot;:0.0,&quot;SlideWidth&quot;:720,&quot;SlideHeight&quot;:405}"/>
          <p:cNvSpPr txBox="1"/>
          <p:nvPr userDrawn="1"/>
        </p:nvSpPr>
        <p:spPr>
          <a:xfrm>
            <a:off x="0" y="4864065"/>
            <a:ext cx="1464679" cy="279435"/>
          </a:xfrm>
          <a:prstGeom prst="rect">
            <a:avLst/>
          </a:prstGeom>
          <a:noFill/>
        </p:spPr>
        <p:txBody>
          <a:bodyPr vert="horz" wrap="square" lIns="0" tIns="0" rIns="0" bIns="0" rtlCol="0" anchor="ctr" anchorCtr="1">
            <a:spAutoFit/>
          </a:bodyPr>
          <a:lstStyle/>
          <a:p>
            <a:pPr algn="l">
              <a:spcBef>
                <a:spcPct val="0"/>
              </a:spcBef>
              <a:spcAft>
                <a:spcPct val="0"/>
              </a:spcAft>
            </a:pPr>
            <a:r>
              <a:rPr lang="en-CA" sz="1100">
                <a:solidFill>
                  <a:srgbClr val="000000"/>
                </a:solidFill>
                <a:latin typeface="Calibri" panose="020F0502020204030204" pitchFamily="34" charset="0"/>
              </a:rPr>
              <a:t>Classification: Public</a:t>
            </a:r>
          </a:p>
        </p:txBody>
      </p:sp>
    </p:spTree>
  </p:cSld>
  <p:clrMap bg1="lt1" tx1="dk1" bg2="lt2" tx2="dk2" accent1="accent1" accent2="accent2" accent3="accent3" accent4="accent4" accent5="accent5" accent6="accent6" hlink="hlink" folHlink="folHlink"/>
  <p:sldLayoutIdLst>
    <p:sldLayoutId id="2147483695" r:id="rId1"/>
    <p:sldLayoutId id="2147483748" r:id="rId2"/>
    <p:sldLayoutId id="2147483718" r:id="rId3"/>
  </p:sldLayoutIdLst>
  <p:hf hdr="0" ftr="0" dt="0"/>
  <p:txStyles>
    <p:titleStyle>
      <a:lvl1pPr algn="l" rtl="0" eaLnBrk="1" fontAlgn="base" hangingPunct="1">
        <a:spcBef>
          <a:spcPct val="0"/>
        </a:spcBef>
        <a:spcAft>
          <a:spcPct val="0"/>
        </a:spcAft>
        <a:defRPr sz="3200" b="0" kern="1200">
          <a:solidFill>
            <a:srgbClr val="36424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4400">
          <a:solidFill>
            <a:srgbClr val="6A737B"/>
          </a:solidFill>
          <a:latin typeface="Arial" charset="0"/>
          <a:cs typeface="Arial" charset="0"/>
        </a:defRPr>
      </a:lvl2pPr>
      <a:lvl3pPr algn="l" rtl="0" eaLnBrk="1" fontAlgn="base" hangingPunct="1">
        <a:spcBef>
          <a:spcPct val="0"/>
        </a:spcBef>
        <a:spcAft>
          <a:spcPct val="0"/>
        </a:spcAft>
        <a:defRPr sz="4400">
          <a:solidFill>
            <a:srgbClr val="6A737B"/>
          </a:solidFill>
          <a:latin typeface="Arial" charset="0"/>
          <a:cs typeface="Arial" charset="0"/>
        </a:defRPr>
      </a:lvl3pPr>
      <a:lvl4pPr algn="l" rtl="0" eaLnBrk="1" fontAlgn="base" hangingPunct="1">
        <a:spcBef>
          <a:spcPct val="0"/>
        </a:spcBef>
        <a:spcAft>
          <a:spcPct val="0"/>
        </a:spcAft>
        <a:defRPr sz="4400">
          <a:solidFill>
            <a:srgbClr val="6A737B"/>
          </a:solidFill>
          <a:latin typeface="Arial" charset="0"/>
          <a:cs typeface="Arial" charset="0"/>
        </a:defRPr>
      </a:lvl4pPr>
      <a:lvl5pPr algn="l" rtl="0" eaLnBrk="1" fontAlgn="base" hangingPunct="1">
        <a:spcBef>
          <a:spcPct val="0"/>
        </a:spcBef>
        <a:spcAft>
          <a:spcPct val="0"/>
        </a:spcAft>
        <a:defRPr sz="4400">
          <a:solidFill>
            <a:srgbClr val="6A737B"/>
          </a:solidFill>
          <a:latin typeface="Arial" charset="0"/>
          <a:cs typeface="Arial" charset="0"/>
        </a:defRPr>
      </a:lvl5pPr>
      <a:lvl6pPr marL="457200" algn="l" rtl="0" eaLnBrk="1" fontAlgn="base" hangingPunct="1">
        <a:spcBef>
          <a:spcPct val="0"/>
        </a:spcBef>
        <a:spcAft>
          <a:spcPct val="0"/>
        </a:spcAft>
        <a:defRPr sz="4400">
          <a:solidFill>
            <a:srgbClr val="6A737B"/>
          </a:solidFill>
          <a:latin typeface="Arial" charset="0"/>
          <a:cs typeface="Arial" charset="0"/>
        </a:defRPr>
      </a:lvl6pPr>
      <a:lvl7pPr marL="914400" algn="l" rtl="0" eaLnBrk="1" fontAlgn="base" hangingPunct="1">
        <a:spcBef>
          <a:spcPct val="0"/>
        </a:spcBef>
        <a:spcAft>
          <a:spcPct val="0"/>
        </a:spcAft>
        <a:defRPr sz="4400">
          <a:solidFill>
            <a:srgbClr val="6A737B"/>
          </a:solidFill>
          <a:latin typeface="Arial" charset="0"/>
          <a:cs typeface="Arial" charset="0"/>
        </a:defRPr>
      </a:lvl7pPr>
      <a:lvl8pPr marL="1371600" algn="l" rtl="0" eaLnBrk="1" fontAlgn="base" hangingPunct="1">
        <a:spcBef>
          <a:spcPct val="0"/>
        </a:spcBef>
        <a:spcAft>
          <a:spcPct val="0"/>
        </a:spcAft>
        <a:defRPr sz="4400">
          <a:solidFill>
            <a:srgbClr val="6A737B"/>
          </a:solidFill>
          <a:latin typeface="Arial" charset="0"/>
          <a:cs typeface="Arial" charset="0"/>
        </a:defRPr>
      </a:lvl8pPr>
      <a:lvl9pPr marL="1828800" algn="l" rtl="0" eaLnBrk="1" fontAlgn="base" hangingPunct="1">
        <a:spcBef>
          <a:spcPct val="0"/>
        </a:spcBef>
        <a:spcAft>
          <a:spcPct val="0"/>
        </a:spcAft>
        <a:defRPr sz="4400">
          <a:solidFill>
            <a:srgbClr val="6A737B"/>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800" kern="1200">
          <a:solidFill>
            <a:srgbClr val="36424A"/>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400" kern="1200">
          <a:solidFill>
            <a:srgbClr val="36424A"/>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dirty="0"/>
              <a:t>Click to edit Master title style</a:t>
            </a:r>
          </a:p>
        </p:txBody>
      </p:sp>
      <p:sp>
        <p:nvSpPr>
          <p:cNvPr id="2051"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a:t>Click to edit Master text styles</a:t>
            </a:r>
          </a:p>
          <a:p>
            <a:pPr lvl="1"/>
            <a:r>
              <a:rPr lang="en-CA" altLang="en-US" dirty="0"/>
              <a:t>Second level</a:t>
            </a:r>
          </a:p>
          <a:p>
            <a:pPr lvl="2"/>
            <a:r>
              <a:rPr lang="en-CA" altLang="en-US" dirty="0"/>
              <a:t>Third level</a:t>
            </a:r>
          </a:p>
          <a:p>
            <a:pPr lvl="3"/>
            <a:r>
              <a:rPr lang="en-CA" altLang="en-US" dirty="0"/>
              <a:t>Fourth level</a:t>
            </a:r>
          </a:p>
          <a:p>
            <a:pPr lvl="4"/>
            <a:r>
              <a:rPr lang="en-CA" altLang="en-US" dirty="0"/>
              <a:t>Fifth level</a:t>
            </a:r>
          </a:p>
        </p:txBody>
      </p:sp>
      <p:sp>
        <p:nvSpPr>
          <p:cNvPr id="2" name="Rectangle 1"/>
          <p:cNvSpPr/>
          <p:nvPr userDrawn="1"/>
        </p:nvSpPr>
        <p:spPr>
          <a:xfrm>
            <a:off x="0" y="5070348"/>
            <a:ext cx="9144000" cy="731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Slide Number Placeholder 1">
            <a:extLst>
              <a:ext uri="{FF2B5EF4-FFF2-40B4-BE49-F238E27FC236}">
                <a16:creationId xmlns:a16="http://schemas.microsoft.com/office/drawing/2014/main" id="{5E2C69AA-B9CD-974F-A121-DCA8EC116024}"/>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3" name="MSIPCMContentMarking" descr="{&quot;HashCode&quot;:24906777,&quot;Placement&quot;:&quot;Footer&quot;,&quot;Top&quot;:382.997253,&quot;Left&quot;:0.0,&quot;SlideWidth&quot;:720,&quot;SlideHeight&quot;:405}"/>
          <p:cNvSpPr txBox="1"/>
          <p:nvPr userDrawn="1"/>
        </p:nvSpPr>
        <p:spPr>
          <a:xfrm>
            <a:off x="0" y="4864065"/>
            <a:ext cx="1464679" cy="279435"/>
          </a:xfrm>
          <a:prstGeom prst="rect">
            <a:avLst/>
          </a:prstGeom>
          <a:noFill/>
        </p:spPr>
        <p:txBody>
          <a:bodyPr vert="horz" wrap="square" lIns="0" tIns="0" rIns="0" bIns="0" rtlCol="0" anchor="ctr" anchorCtr="1">
            <a:spAutoFit/>
          </a:bodyPr>
          <a:lstStyle/>
          <a:p>
            <a:pPr algn="l">
              <a:spcBef>
                <a:spcPct val="0"/>
              </a:spcBef>
              <a:spcAft>
                <a:spcPct val="0"/>
              </a:spcAft>
            </a:pPr>
            <a:r>
              <a:rPr lang="en-CA" sz="1100">
                <a:solidFill>
                  <a:srgbClr val="000000"/>
                </a:solidFill>
                <a:latin typeface="Calibri" panose="020F0502020204030204" pitchFamily="34" charset="0"/>
              </a:rPr>
              <a:t>Classification: Public</a:t>
            </a:r>
          </a:p>
        </p:txBody>
      </p:sp>
    </p:spTree>
    <p:extLst>
      <p:ext uri="{BB962C8B-B14F-4D97-AF65-F5344CB8AC3E}">
        <p14:creationId xmlns:p14="http://schemas.microsoft.com/office/powerpoint/2010/main" val="2344594542"/>
      </p:ext>
    </p:extLst>
  </p:cSld>
  <p:clrMap bg1="lt1" tx1="dk1" bg2="lt2" tx2="dk2" accent1="accent1" accent2="accent2" accent3="accent3" accent4="accent4" accent5="accent5" accent6="accent6" hlink="hlink" folHlink="folHlink"/>
  <p:sldLayoutIdLst>
    <p:sldLayoutId id="2147483746" r:id="rId1"/>
    <p:sldLayoutId id="2147483712" r:id="rId2"/>
    <p:sldLayoutId id="2147483747" r:id="rId3"/>
    <p:sldLayoutId id="2147483750" r:id="rId4"/>
    <p:sldLayoutId id="2147483745" r:id="rId5"/>
    <p:sldLayoutId id="2147483749" r:id="rId6"/>
    <p:sldLayoutId id="2147483751" r:id="rId7"/>
    <p:sldLayoutId id="2147483713" r:id="rId8"/>
    <p:sldLayoutId id="2147483715" r:id="rId9"/>
    <p:sldLayoutId id="2147483716" r:id="rId10"/>
    <p:sldLayoutId id="2147483752" r:id="rId11"/>
    <p:sldLayoutId id="2147483717" r:id="rId12"/>
  </p:sldLayoutIdLst>
  <p:hf hdr="0" ftr="0" dt="0"/>
  <p:txStyles>
    <p:titleStyle>
      <a:lvl1pPr algn="l" rtl="0" eaLnBrk="0" fontAlgn="base" hangingPunct="0">
        <a:spcBef>
          <a:spcPct val="0"/>
        </a:spcBef>
        <a:spcAft>
          <a:spcPct val="0"/>
        </a:spcAft>
        <a:defRPr sz="3200" b="0" kern="1200">
          <a:solidFill>
            <a:schemeClr val="tx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400">
          <a:solidFill>
            <a:srgbClr val="6A737B"/>
          </a:solidFill>
          <a:latin typeface="Arial" charset="0"/>
          <a:cs typeface="Arial" charset="0"/>
        </a:defRPr>
      </a:lvl2pPr>
      <a:lvl3pPr algn="l" rtl="0" eaLnBrk="0" fontAlgn="base" hangingPunct="0">
        <a:spcBef>
          <a:spcPct val="0"/>
        </a:spcBef>
        <a:spcAft>
          <a:spcPct val="0"/>
        </a:spcAft>
        <a:defRPr sz="4400">
          <a:solidFill>
            <a:srgbClr val="6A737B"/>
          </a:solidFill>
          <a:latin typeface="Arial" charset="0"/>
          <a:cs typeface="Arial" charset="0"/>
        </a:defRPr>
      </a:lvl3pPr>
      <a:lvl4pPr algn="l" rtl="0" eaLnBrk="0" fontAlgn="base" hangingPunct="0">
        <a:spcBef>
          <a:spcPct val="0"/>
        </a:spcBef>
        <a:spcAft>
          <a:spcPct val="0"/>
        </a:spcAft>
        <a:defRPr sz="4400">
          <a:solidFill>
            <a:srgbClr val="6A737B"/>
          </a:solidFill>
          <a:latin typeface="Arial" charset="0"/>
          <a:cs typeface="Arial" charset="0"/>
        </a:defRPr>
      </a:lvl4pPr>
      <a:lvl5pPr algn="l" rtl="0" eaLnBrk="0" fontAlgn="base" hangingPunct="0">
        <a:spcBef>
          <a:spcPct val="0"/>
        </a:spcBef>
        <a:spcAft>
          <a:spcPct val="0"/>
        </a:spcAft>
        <a:defRPr sz="4400">
          <a:solidFill>
            <a:srgbClr val="6A737B"/>
          </a:solidFill>
          <a:latin typeface="Arial" charset="0"/>
          <a:cs typeface="Arial" charset="0"/>
        </a:defRPr>
      </a:lvl5pPr>
      <a:lvl6pPr marL="457200" algn="l" rtl="0" fontAlgn="base">
        <a:spcBef>
          <a:spcPct val="0"/>
        </a:spcBef>
        <a:spcAft>
          <a:spcPct val="0"/>
        </a:spcAft>
        <a:defRPr sz="4400">
          <a:solidFill>
            <a:srgbClr val="6A737B"/>
          </a:solidFill>
          <a:latin typeface="Arial" charset="0"/>
          <a:cs typeface="Arial" charset="0"/>
        </a:defRPr>
      </a:lvl6pPr>
      <a:lvl7pPr marL="914400" algn="l" rtl="0" fontAlgn="base">
        <a:spcBef>
          <a:spcPct val="0"/>
        </a:spcBef>
        <a:spcAft>
          <a:spcPct val="0"/>
        </a:spcAft>
        <a:defRPr sz="4400">
          <a:solidFill>
            <a:srgbClr val="6A737B"/>
          </a:solidFill>
          <a:latin typeface="Arial" charset="0"/>
          <a:cs typeface="Arial" charset="0"/>
        </a:defRPr>
      </a:lvl7pPr>
      <a:lvl8pPr marL="1371600" algn="l" rtl="0" fontAlgn="base">
        <a:spcBef>
          <a:spcPct val="0"/>
        </a:spcBef>
        <a:spcAft>
          <a:spcPct val="0"/>
        </a:spcAft>
        <a:defRPr sz="4400">
          <a:solidFill>
            <a:srgbClr val="6A737B"/>
          </a:solidFill>
          <a:latin typeface="Arial" charset="0"/>
          <a:cs typeface="Arial" charset="0"/>
        </a:defRPr>
      </a:lvl8pPr>
      <a:lvl9pPr marL="1828800" algn="l" rtl="0" fontAlgn="base">
        <a:spcBef>
          <a:spcPct val="0"/>
        </a:spcBef>
        <a:spcAft>
          <a:spcPct val="0"/>
        </a:spcAft>
        <a:defRPr sz="4400">
          <a:solidFill>
            <a:srgbClr val="6A737B"/>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dirty="0"/>
              <a:t>Click to edit Master title style</a:t>
            </a:r>
          </a:p>
        </p:txBody>
      </p:sp>
      <p:sp>
        <p:nvSpPr>
          <p:cNvPr id="2051"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a:t>Click to edit Master text styles</a:t>
            </a:r>
          </a:p>
          <a:p>
            <a:pPr lvl="1"/>
            <a:r>
              <a:rPr lang="en-CA" altLang="en-US" dirty="0"/>
              <a:t>Second level</a:t>
            </a:r>
          </a:p>
          <a:p>
            <a:pPr lvl="2"/>
            <a:r>
              <a:rPr lang="en-CA" altLang="en-US" dirty="0"/>
              <a:t>Third level</a:t>
            </a:r>
          </a:p>
          <a:p>
            <a:pPr lvl="3"/>
            <a:r>
              <a:rPr lang="en-CA" altLang="en-US" dirty="0"/>
              <a:t>Fourth level</a:t>
            </a:r>
          </a:p>
          <a:p>
            <a:pPr lvl="4"/>
            <a:r>
              <a:rPr lang="en-CA" altLang="en-US" dirty="0"/>
              <a:t>Fifth level</a:t>
            </a:r>
          </a:p>
        </p:txBody>
      </p:sp>
      <p:sp>
        <p:nvSpPr>
          <p:cNvPr id="2" name="Rectangle 1"/>
          <p:cNvSpPr/>
          <p:nvPr userDrawn="1"/>
        </p:nvSpPr>
        <p:spPr>
          <a:xfrm>
            <a:off x="0" y="5070348"/>
            <a:ext cx="9144000" cy="731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Slide Number Placeholder 1">
            <a:extLst>
              <a:ext uri="{FF2B5EF4-FFF2-40B4-BE49-F238E27FC236}">
                <a16:creationId xmlns:a16="http://schemas.microsoft.com/office/drawing/2014/main" id="{5E2C69AA-B9CD-974F-A121-DCA8EC116024}"/>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4" name="MSIPCMContentMarking" descr="{&quot;HashCode&quot;:24906777,&quot;Placement&quot;:&quot;Footer&quot;,&quot;Top&quot;:382.997253,&quot;Left&quot;:0.0,&quot;SlideWidth&quot;:720,&quot;SlideHeight&quot;:405}"/>
          <p:cNvSpPr txBox="1"/>
          <p:nvPr userDrawn="1"/>
        </p:nvSpPr>
        <p:spPr>
          <a:xfrm>
            <a:off x="0" y="4864065"/>
            <a:ext cx="1464679" cy="279435"/>
          </a:xfrm>
          <a:prstGeom prst="rect">
            <a:avLst/>
          </a:prstGeom>
          <a:noFill/>
        </p:spPr>
        <p:txBody>
          <a:bodyPr vert="horz" wrap="square" lIns="0" tIns="0" rIns="0" bIns="0" rtlCol="0" anchor="ctr" anchorCtr="1">
            <a:spAutoFit/>
          </a:bodyPr>
          <a:lstStyle/>
          <a:p>
            <a:pPr algn="l">
              <a:spcBef>
                <a:spcPct val="0"/>
              </a:spcBef>
              <a:spcAft>
                <a:spcPct val="0"/>
              </a:spcAft>
            </a:pPr>
            <a:r>
              <a:rPr lang="en-CA" sz="1100">
                <a:solidFill>
                  <a:srgbClr val="000000"/>
                </a:solidFill>
                <a:latin typeface="Calibri" panose="020F0502020204030204" pitchFamily="34" charset="0"/>
              </a:rPr>
              <a:t>Classification: Public</a:t>
            </a:r>
          </a:p>
        </p:txBody>
      </p:sp>
    </p:spTree>
    <p:extLst>
      <p:ext uri="{BB962C8B-B14F-4D97-AF65-F5344CB8AC3E}">
        <p14:creationId xmlns:p14="http://schemas.microsoft.com/office/powerpoint/2010/main" val="104473781"/>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Lst>
  <p:hf hdr="0" ftr="0" dt="0"/>
  <p:txStyles>
    <p:titleStyle>
      <a:lvl1pPr algn="l" rtl="0" eaLnBrk="0" fontAlgn="base" hangingPunct="0">
        <a:spcBef>
          <a:spcPct val="0"/>
        </a:spcBef>
        <a:spcAft>
          <a:spcPct val="0"/>
        </a:spcAft>
        <a:defRPr sz="3200" b="0" kern="1200">
          <a:solidFill>
            <a:schemeClr val="tx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400">
          <a:solidFill>
            <a:srgbClr val="6A737B"/>
          </a:solidFill>
          <a:latin typeface="Arial" charset="0"/>
          <a:cs typeface="Arial" charset="0"/>
        </a:defRPr>
      </a:lvl2pPr>
      <a:lvl3pPr algn="l" rtl="0" eaLnBrk="0" fontAlgn="base" hangingPunct="0">
        <a:spcBef>
          <a:spcPct val="0"/>
        </a:spcBef>
        <a:spcAft>
          <a:spcPct val="0"/>
        </a:spcAft>
        <a:defRPr sz="4400">
          <a:solidFill>
            <a:srgbClr val="6A737B"/>
          </a:solidFill>
          <a:latin typeface="Arial" charset="0"/>
          <a:cs typeface="Arial" charset="0"/>
        </a:defRPr>
      </a:lvl3pPr>
      <a:lvl4pPr algn="l" rtl="0" eaLnBrk="0" fontAlgn="base" hangingPunct="0">
        <a:spcBef>
          <a:spcPct val="0"/>
        </a:spcBef>
        <a:spcAft>
          <a:spcPct val="0"/>
        </a:spcAft>
        <a:defRPr sz="4400">
          <a:solidFill>
            <a:srgbClr val="6A737B"/>
          </a:solidFill>
          <a:latin typeface="Arial" charset="0"/>
          <a:cs typeface="Arial" charset="0"/>
        </a:defRPr>
      </a:lvl4pPr>
      <a:lvl5pPr algn="l" rtl="0" eaLnBrk="0" fontAlgn="base" hangingPunct="0">
        <a:spcBef>
          <a:spcPct val="0"/>
        </a:spcBef>
        <a:spcAft>
          <a:spcPct val="0"/>
        </a:spcAft>
        <a:defRPr sz="4400">
          <a:solidFill>
            <a:srgbClr val="6A737B"/>
          </a:solidFill>
          <a:latin typeface="Arial" charset="0"/>
          <a:cs typeface="Arial" charset="0"/>
        </a:defRPr>
      </a:lvl5pPr>
      <a:lvl6pPr marL="457200" algn="l" rtl="0" fontAlgn="base">
        <a:spcBef>
          <a:spcPct val="0"/>
        </a:spcBef>
        <a:spcAft>
          <a:spcPct val="0"/>
        </a:spcAft>
        <a:defRPr sz="4400">
          <a:solidFill>
            <a:srgbClr val="6A737B"/>
          </a:solidFill>
          <a:latin typeface="Arial" charset="0"/>
          <a:cs typeface="Arial" charset="0"/>
        </a:defRPr>
      </a:lvl6pPr>
      <a:lvl7pPr marL="914400" algn="l" rtl="0" fontAlgn="base">
        <a:spcBef>
          <a:spcPct val="0"/>
        </a:spcBef>
        <a:spcAft>
          <a:spcPct val="0"/>
        </a:spcAft>
        <a:defRPr sz="4400">
          <a:solidFill>
            <a:srgbClr val="6A737B"/>
          </a:solidFill>
          <a:latin typeface="Arial" charset="0"/>
          <a:cs typeface="Arial" charset="0"/>
        </a:defRPr>
      </a:lvl7pPr>
      <a:lvl8pPr marL="1371600" algn="l" rtl="0" fontAlgn="base">
        <a:spcBef>
          <a:spcPct val="0"/>
        </a:spcBef>
        <a:spcAft>
          <a:spcPct val="0"/>
        </a:spcAft>
        <a:defRPr sz="4400">
          <a:solidFill>
            <a:srgbClr val="6A737B"/>
          </a:solidFill>
          <a:latin typeface="Arial" charset="0"/>
          <a:cs typeface="Arial" charset="0"/>
        </a:defRPr>
      </a:lvl8pPr>
      <a:lvl9pPr marL="1828800" algn="l" rtl="0" fontAlgn="base">
        <a:spcBef>
          <a:spcPct val="0"/>
        </a:spcBef>
        <a:spcAft>
          <a:spcPct val="0"/>
        </a:spcAft>
        <a:defRPr sz="4400">
          <a:solidFill>
            <a:srgbClr val="6A737B"/>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comments" Target="../comments/comment1.xml"/><Relationship Id="rId4" Type="http://schemas.openxmlformats.org/officeDocument/2006/relationships/image" Target="../media/image2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comments" Target="../comments/commen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1.xml"/><Relationship Id="rId5" Type="http://schemas.openxmlformats.org/officeDocument/2006/relationships/image" Target="../media/image19.pn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0.png"/><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AA15626-B81F-4245-92E7-9892537DC02F}"/>
              </a:ext>
            </a:extLst>
          </p:cNvPr>
          <p:cNvSpPr>
            <a:spLocks noGrp="1"/>
          </p:cNvSpPr>
          <p:nvPr>
            <p:ph type="subTitle" idx="1"/>
          </p:nvPr>
        </p:nvSpPr>
        <p:spPr>
          <a:xfrm>
            <a:off x="483446" y="2839334"/>
            <a:ext cx="8355754" cy="812536"/>
          </a:xfrm>
        </p:spPr>
        <p:txBody>
          <a:bodyPr>
            <a:normAutofit lnSpcReduction="10000"/>
          </a:bodyPr>
          <a:lstStyle/>
          <a:p>
            <a:r>
              <a:rPr lang="en-US" dirty="0"/>
              <a:t>Including the UCA’s role </a:t>
            </a:r>
          </a:p>
          <a:p>
            <a:r>
              <a:rPr lang="en-US" dirty="0"/>
              <a:t>within the system</a:t>
            </a:r>
          </a:p>
        </p:txBody>
      </p:sp>
      <p:sp>
        <p:nvSpPr>
          <p:cNvPr id="4" name="Title 3">
            <a:extLst>
              <a:ext uri="{FF2B5EF4-FFF2-40B4-BE49-F238E27FC236}">
                <a16:creationId xmlns:a16="http://schemas.microsoft.com/office/drawing/2014/main" id="{04266AA2-AEFF-B04C-97C3-7CBA51385A93}"/>
              </a:ext>
            </a:extLst>
          </p:cNvPr>
          <p:cNvSpPr>
            <a:spLocks noGrp="1"/>
          </p:cNvSpPr>
          <p:nvPr>
            <p:ph type="ctrTitle"/>
          </p:nvPr>
        </p:nvSpPr>
        <p:spPr>
          <a:xfrm>
            <a:off x="472008" y="848553"/>
            <a:ext cx="8348464" cy="1507173"/>
          </a:xfrm>
        </p:spPr>
        <p:txBody>
          <a:bodyPr/>
          <a:lstStyle/>
          <a:p>
            <a:r>
              <a:rPr lang="en-US" dirty="0"/>
              <a:t>Alberta’s Energy </a:t>
            </a:r>
            <a:br>
              <a:rPr lang="en-US" dirty="0"/>
            </a:br>
            <a:r>
              <a:rPr lang="en-US" dirty="0"/>
              <a:t>Utilities Regulatory </a:t>
            </a:r>
            <a:br>
              <a:rPr lang="en-US" dirty="0"/>
            </a:br>
            <a:r>
              <a:rPr lang="en-US" dirty="0"/>
              <a:t>System</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4741" y="774050"/>
            <a:ext cx="3017520" cy="287782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4371950"/>
            <a:ext cx="1571201" cy="656473"/>
          </a:xfrm>
          <a:prstGeom prst="rect">
            <a:avLst/>
          </a:prstGeom>
        </p:spPr>
      </p:pic>
      <p:sp>
        <p:nvSpPr>
          <p:cNvPr id="6" name="Text Placeholder 2">
            <a:extLst>
              <a:ext uri="{FF2B5EF4-FFF2-40B4-BE49-F238E27FC236}">
                <a16:creationId xmlns:a16="http://schemas.microsoft.com/office/drawing/2014/main" id="{86FBFBF5-861A-DA4C-9417-36B30D9E0567}"/>
              </a:ext>
            </a:extLst>
          </p:cNvPr>
          <p:cNvSpPr>
            <a:spLocks noGrp="1"/>
          </p:cNvSpPr>
          <p:nvPr>
            <p:ph type="body" sz="quarter" idx="12"/>
          </p:nvPr>
        </p:nvSpPr>
        <p:spPr>
          <a:xfrm>
            <a:off x="483446" y="3597886"/>
            <a:ext cx="8355754" cy="609600"/>
          </a:xfrm>
        </p:spPr>
        <p:txBody>
          <a:bodyPr/>
          <a:lstStyle/>
          <a:p>
            <a:r>
              <a:rPr lang="en-US" dirty="0"/>
              <a:t>June 2025</a:t>
            </a:r>
          </a:p>
        </p:txBody>
      </p:sp>
    </p:spTree>
    <p:extLst>
      <p:ext uri="{BB962C8B-B14F-4D97-AF65-F5344CB8AC3E}">
        <p14:creationId xmlns:p14="http://schemas.microsoft.com/office/powerpoint/2010/main" val="1757023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CA" dirty="0"/>
              <a:t>Why Regulated Monopolies?</a:t>
            </a:r>
            <a:endParaRPr lang="en-US" dirty="0"/>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10</a:t>
            </a:fld>
            <a:endParaRPr lang="en-US" dirty="0"/>
          </a:p>
        </p:txBody>
      </p:sp>
      <p:sp>
        <p:nvSpPr>
          <p:cNvPr id="6" name="Rectangle 5"/>
          <p:cNvSpPr/>
          <p:nvPr/>
        </p:nvSpPr>
        <p:spPr>
          <a:xfrm>
            <a:off x="539552" y="1275606"/>
            <a:ext cx="8064896" cy="3170099"/>
          </a:xfrm>
          <a:prstGeom prst="rect">
            <a:avLst/>
          </a:prstGeom>
        </p:spPr>
        <p:txBody>
          <a:bodyPr wrap="square">
            <a:spAutoFit/>
          </a:bodyPr>
          <a:lstStyle/>
          <a:p>
            <a:pPr marL="17462" indent="0">
              <a:buNone/>
            </a:pPr>
            <a:r>
              <a:rPr lang="en-US" dirty="0">
                <a:latin typeface="Arial" panose="020B0604020202020204" pitchFamily="34" charset="0"/>
                <a:cs typeface="Arial" panose="020B0604020202020204" pitchFamily="34" charset="0"/>
              </a:rPr>
              <a:t>Alberta’s electricity and natural gas transmission and distribution systems are </a:t>
            </a:r>
            <a:r>
              <a:rPr lang="en-US" b="1" dirty="0">
                <a:latin typeface="Arial" panose="020B0604020202020204" pitchFamily="34" charset="0"/>
                <a:cs typeface="Arial" panose="020B0604020202020204" pitchFamily="34" charset="0"/>
              </a:rPr>
              <a:t>regulated monopolies.</a:t>
            </a:r>
          </a:p>
          <a:p>
            <a:pPr marL="17462" indent="0">
              <a:buNone/>
            </a:pPr>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CA" dirty="0">
                <a:latin typeface="Arial" panose="020B0604020202020204" pitchFamily="34" charset="0"/>
                <a:cs typeface="Arial" panose="020B0604020202020204" pitchFamily="34" charset="0"/>
              </a:rPr>
              <a:t>Electricity and natural gas grid infrastructure is extremely expensive to build and maintain.</a:t>
            </a:r>
          </a:p>
          <a:p>
            <a:pPr marL="285750" indent="-285750">
              <a:buFont typeface="Arial" panose="020B0604020202020204" pitchFamily="34" charset="0"/>
              <a:buChar char="•"/>
            </a:pPr>
            <a:r>
              <a:rPr lang="en-CA" dirty="0">
                <a:latin typeface="Arial" panose="020B0604020202020204" pitchFamily="34" charset="0"/>
                <a:cs typeface="Arial" panose="020B0604020202020204" pitchFamily="34" charset="0"/>
              </a:rPr>
              <a:t>It is economically and environmentally more efficient and sensible to have one system of electricity and natural gas delivery infrastructure within a service area, than multiple competing systems of delivery infrastructure</a:t>
            </a:r>
          </a:p>
          <a:p>
            <a:pPr marL="285750" indent="-285750">
              <a:buFont typeface="Arial" panose="020B0604020202020204" pitchFamily="34" charset="0"/>
              <a:buChar char="•"/>
            </a:pPr>
            <a:r>
              <a:rPr lang="en-CA" dirty="0">
                <a:latin typeface="Arial" panose="020B0604020202020204" pitchFamily="34" charset="0"/>
                <a:cs typeface="Arial" panose="020B0604020202020204" pitchFamily="34" charset="0"/>
              </a:rPr>
              <a:t>These natural monopolies are carefully regulated in order to protect the interests of their captive customers for reliable service at reasonable cost.</a:t>
            </a:r>
            <a:endParaRPr lang="en-CA" sz="2000" dirty="0">
              <a:latin typeface="Arial" panose="020B0604020202020204" pitchFamily="34" charset="0"/>
              <a:cs typeface="Arial" panose="020B0604020202020204" pitchFamily="34" charset="0"/>
            </a:endParaRPr>
          </a:p>
          <a:p>
            <a:pPr marL="17462"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5738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How are utility rates determined?</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sp>
        <p:nvSpPr>
          <p:cNvPr id="4" name="TextBox 3"/>
          <p:cNvSpPr txBox="1"/>
          <p:nvPr/>
        </p:nvSpPr>
        <p:spPr>
          <a:xfrm>
            <a:off x="544724" y="1113587"/>
            <a:ext cx="8064896" cy="1231106"/>
          </a:xfrm>
          <a:prstGeom prst="rect">
            <a:avLst/>
          </a:prstGeom>
          <a:noFill/>
        </p:spPr>
        <p:txBody>
          <a:bodyPr wrap="square" rtlCol="0">
            <a:spAutoFit/>
          </a:bodyPr>
          <a:lstStyle/>
          <a:p>
            <a:r>
              <a:rPr lang="en-CA" sz="1400" b="1" dirty="0">
                <a:latin typeface="Arial" panose="020B0604020202020204" pitchFamily="34" charset="0"/>
                <a:cs typeface="Arial" panose="020B0604020202020204" pitchFamily="34" charset="0"/>
              </a:rPr>
              <a:t>Competitive Business Market vs Regulated Monopoly Model</a:t>
            </a:r>
          </a:p>
          <a:p>
            <a:pPr marL="285750" indent="-285750">
              <a:buFont typeface="Arial" panose="020B0604020202020204" pitchFamily="34" charset="0"/>
              <a:buChar char="•"/>
            </a:pPr>
            <a:r>
              <a:rPr lang="en-CA" sz="1200" dirty="0">
                <a:latin typeface="Arial" panose="020B0604020202020204" pitchFamily="34" charset="0"/>
                <a:cs typeface="Arial" panose="020B0604020202020204" pitchFamily="34" charset="0"/>
              </a:rPr>
              <a:t>An inverse process exists between generic competitive business market models and regulated monopoly models</a:t>
            </a:r>
          </a:p>
          <a:p>
            <a:pPr marL="285750" indent="-285750">
              <a:buFont typeface="Arial" panose="020B0604020202020204" pitchFamily="34" charset="0"/>
              <a:buChar char="•"/>
            </a:pPr>
            <a:r>
              <a:rPr lang="en-CA" sz="1200" dirty="0">
                <a:latin typeface="Arial" panose="020B0604020202020204" pitchFamily="34" charset="0"/>
                <a:cs typeface="Arial" panose="020B0604020202020204" pitchFamily="34" charset="0"/>
              </a:rPr>
              <a:t>In the competitive business market model, return on equity and consumer costs are based on open market economic factors, such as supply and demand. </a:t>
            </a:r>
          </a:p>
          <a:p>
            <a:pPr marL="285750" indent="-285750">
              <a:buFont typeface="Arial" panose="020B0604020202020204" pitchFamily="34" charset="0"/>
              <a:buChar char="•"/>
            </a:pPr>
            <a:r>
              <a:rPr lang="en-CA" sz="1200" dirty="0">
                <a:latin typeface="Arial" panose="020B0604020202020204" pitchFamily="34" charset="0"/>
                <a:cs typeface="Arial" panose="020B0604020202020204" pitchFamily="34" charset="0"/>
              </a:rPr>
              <a:t>In a regulated monopoly model</a:t>
            </a:r>
            <a:r>
              <a:rPr lang="en-CA" sz="1200">
                <a:latin typeface="Arial" panose="020B0604020202020204" pitchFamily="34" charset="0"/>
                <a:cs typeface="Arial" panose="020B0604020202020204" pitchFamily="34" charset="0"/>
              </a:rPr>
              <a:t>, </a:t>
            </a:r>
            <a:r>
              <a:rPr lang="en-CA" sz="1200" dirty="0">
                <a:latin typeface="Arial" panose="020B0604020202020204" pitchFamily="34" charset="0"/>
                <a:cs typeface="Arial" panose="020B0604020202020204" pitchFamily="34" charset="0"/>
              </a:rPr>
              <a:t>r</a:t>
            </a:r>
            <a:r>
              <a:rPr lang="en-CA" sz="1200">
                <a:latin typeface="Arial" panose="020B0604020202020204" pitchFamily="34" charset="0"/>
                <a:cs typeface="Arial" panose="020B0604020202020204" pitchFamily="34" charset="0"/>
              </a:rPr>
              <a:t>eturn on equity </a:t>
            </a:r>
            <a:r>
              <a:rPr lang="en-CA" sz="1200" dirty="0">
                <a:latin typeface="Arial" panose="020B0604020202020204" pitchFamily="34" charset="0"/>
                <a:cs typeface="Arial" panose="020B0604020202020204" pitchFamily="34" charset="0"/>
              </a:rPr>
              <a:t>is set by an external regulator (e.g. AUC) and ensures delivery and costs of essential services are just, reasonable and in the public interest.</a:t>
            </a:r>
          </a:p>
        </p:txBody>
      </p:sp>
      <p:grpSp>
        <p:nvGrpSpPr>
          <p:cNvPr id="15" name="Group 14"/>
          <p:cNvGrpSpPr/>
          <p:nvPr/>
        </p:nvGrpSpPr>
        <p:grpSpPr>
          <a:xfrm>
            <a:off x="1480828" y="2344693"/>
            <a:ext cx="6192688" cy="2628688"/>
            <a:chOff x="1480828" y="2247320"/>
            <a:chExt cx="6192688" cy="2628688"/>
          </a:xfrm>
        </p:grpSpPr>
        <p:sp>
          <p:nvSpPr>
            <p:cNvPr id="55" name="TextBox 54"/>
            <p:cNvSpPr txBox="1"/>
            <p:nvPr/>
          </p:nvSpPr>
          <p:spPr>
            <a:xfrm>
              <a:off x="4258308" y="2863370"/>
              <a:ext cx="732919" cy="276999"/>
            </a:xfrm>
            <a:prstGeom prst="rect">
              <a:avLst/>
            </a:prstGeom>
            <a:noFill/>
          </p:spPr>
          <p:txBody>
            <a:bodyPr wrap="square" rtlCol="0">
              <a:spAutoFit/>
            </a:bodyPr>
            <a:lstStyle/>
            <a:p>
              <a:r>
                <a:rPr lang="en-CA" sz="1200" b="1" dirty="0">
                  <a:latin typeface="Arial" panose="020B0604020202020204" pitchFamily="34" charset="0"/>
                  <a:cs typeface="Arial" panose="020B0604020202020204" pitchFamily="34" charset="0"/>
                </a:rPr>
                <a:t>Step 1</a:t>
              </a:r>
            </a:p>
          </p:txBody>
        </p:sp>
        <p:sp>
          <p:nvSpPr>
            <p:cNvPr id="63" name="TextBox 62"/>
            <p:cNvSpPr txBox="1"/>
            <p:nvPr/>
          </p:nvSpPr>
          <p:spPr>
            <a:xfrm>
              <a:off x="4281414" y="4380314"/>
              <a:ext cx="655798" cy="276999"/>
            </a:xfrm>
            <a:prstGeom prst="rect">
              <a:avLst/>
            </a:prstGeom>
            <a:noFill/>
          </p:spPr>
          <p:txBody>
            <a:bodyPr wrap="square" rtlCol="0">
              <a:spAutoFit/>
            </a:bodyPr>
            <a:lstStyle/>
            <a:p>
              <a:r>
                <a:rPr lang="en-CA" sz="1200" b="1" dirty="0">
                  <a:latin typeface="Arial" panose="020B0604020202020204" pitchFamily="34" charset="0"/>
                  <a:cs typeface="Arial" panose="020B0604020202020204" pitchFamily="34" charset="0"/>
                </a:rPr>
                <a:t>Step 3</a:t>
              </a:r>
            </a:p>
          </p:txBody>
        </p:sp>
        <p:sp>
          <p:nvSpPr>
            <p:cNvPr id="64" name="TextBox 63"/>
            <p:cNvSpPr txBox="1"/>
            <p:nvPr/>
          </p:nvSpPr>
          <p:spPr>
            <a:xfrm>
              <a:off x="4255554" y="3579862"/>
              <a:ext cx="681658" cy="276999"/>
            </a:xfrm>
            <a:prstGeom prst="rect">
              <a:avLst/>
            </a:prstGeom>
            <a:noFill/>
          </p:spPr>
          <p:txBody>
            <a:bodyPr wrap="square" rtlCol="0">
              <a:spAutoFit/>
            </a:bodyPr>
            <a:lstStyle/>
            <a:p>
              <a:r>
                <a:rPr lang="en-CA" sz="1200" b="1" dirty="0">
                  <a:latin typeface="Arial" panose="020B0604020202020204" pitchFamily="34" charset="0"/>
                  <a:cs typeface="Arial" panose="020B0604020202020204" pitchFamily="34" charset="0"/>
                </a:rPr>
                <a:t>Step 2</a:t>
              </a:r>
            </a:p>
          </p:txBody>
        </p:sp>
        <p:sp>
          <p:nvSpPr>
            <p:cNvPr id="65" name="TextBox 64"/>
            <p:cNvSpPr txBox="1"/>
            <p:nvPr/>
          </p:nvSpPr>
          <p:spPr>
            <a:xfrm>
              <a:off x="1971454" y="2610102"/>
              <a:ext cx="2019223" cy="600164"/>
            </a:xfrm>
            <a:prstGeom prst="rect">
              <a:avLst/>
            </a:prstGeom>
            <a:noFill/>
          </p:spPr>
          <p:txBody>
            <a:bodyPr wrap="square" rtlCol="0">
              <a:spAutoFit/>
            </a:bodyPr>
            <a:lstStyle/>
            <a:p>
              <a:r>
                <a:rPr lang="en-CA" sz="1100" b="1" dirty="0">
                  <a:solidFill>
                    <a:srgbClr val="FF0000"/>
                  </a:solidFill>
                  <a:latin typeface="Arial" panose="020B0604020202020204" pitchFamily="34" charset="0"/>
                  <a:cs typeface="Arial" panose="020B0604020202020204" pitchFamily="34" charset="0"/>
                </a:rPr>
                <a:t>Price (Competitive rates)</a:t>
              </a:r>
            </a:p>
            <a:p>
              <a:r>
                <a:rPr lang="en-CA" sz="1100" dirty="0">
                  <a:latin typeface="Arial" panose="020B0604020202020204" pitchFamily="34" charset="0"/>
                  <a:cs typeface="Arial" panose="020B0604020202020204" pitchFamily="34" charset="0"/>
                </a:rPr>
                <a:t>Quantity</a:t>
              </a:r>
            </a:p>
            <a:p>
              <a:r>
                <a:rPr lang="en-CA" sz="1100" dirty="0">
                  <a:latin typeface="Arial" panose="020B0604020202020204" pitchFamily="34" charset="0"/>
                  <a:cs typeface="Arial" panose="020B0604020202020204" pitchFamily="34" charset="0"/>
                </a:rPr>
                <a:t>Revenue</a:t>
              </a:r>
            </a:p>
          </p:txBody>
        </p:sp>
        <p:sp>
          <p:nvSpPr>
            <p:cNvPr id="66" name="TextBox 65"/>
            <p:cNvSpPr txBox="1"/>
            <p:nvPr/>
          </p:nvSpPr>
          <p:spPr>
            <a:xfrm>
              <a:off x="1971455" y="3258402"/>
              <a:ext cx="2018288" cy="938719"/>
            </a:xfrm>
            <a:prstGeom prst="rect">
              <a:avLst/>
            </a:prstGeom>
            <a:noFill/>
          </p:spPr>
          <p:txBody>
            <a:bodyPr wrap="square" rtlCol="0">
              <a:spAutoFit/>
            </a:bodyPr>
            <a:lstStyle/>
            <a:p>
              <a:r>
                <a:rPr lang="en-CA" sz="1100" dirty="0">
                  <a:latin typeface="Arial" panose="020B0604020202020204" pitchFamily="34" charset="0"/>
                  <a:cs typeface="Arial" panose="020B0604020202020204" pitchFamily="34" charset="0"/>
                </a:rPr>
                <a:t>Cost of Goods Sold</a:t>
              </a:r>
            </a:p>
            <a:p>
              <a:r>
                <a:rPr lang="en-CA" sz="1100" dirty="0">
                  <a:latin typeface="Arial" panose="020B0604020202020204" pitchFamily="34" charset="0"/>
                  <a:cs typeface="Arial" panose="020B0604020202020204" pitchFamily="34" charset="0"/>
                </a:rPr>
                <a:t>Depreciation</a:t>
              </a:r>
            </a:p>
            <a:p>
              <a:r>
                <a:rPr lang="en-CA" sz="1100" dirty="0">
                  <a:latin typeface="Arial" panose="020B0604020202020204" pitchFamily="34" charset="0"/>
                  <a:cs typeface="Arial" panose="020B0604020202020204" pitchFamily="34" charset="0"/>
                </a:rPr>
                <a:t>Interest</a:t>
              </a:r>
              <a:br>
                <a:rPr lang="en-CA" sz="1100" dirty="0">
                  <a:latin typeface="Arial" panose="020B0604020202020204" pitchFamily="34" charset="0"/>
                  <a:cs typeface="Arial" panose="020B0604020202020204" pitchFamily="34" charset="0"/>
                </a:rPr>
              </a:br>
              <a:r>
                <a:rPr lang="en-CA" sz="1100" dirty="0">
                  <a:latin typeface="Arial" panose="020B0604020202020204" pitchFamily="34" charset="0"/>
                  <a:cs typeface="Arial" panose="020B0604020202020204" pitchFamily="34" charset="0"/>
                </a:rPr>
                <a:t>Taxes</a:t>
              </a:r>
              <a:br>
                <a:rPr lang="en-CA" sz="1100" dirty="0">
                  <a:latin typeface="Arial" panose="020B0604020202020204" pitchFamily="34" charset="0"/>
                  <a:cs typeface="Arial" panose="020B0604020202020204" pitchFamily="34" charset="0"/>
                </a:rPr>
              </a:br>
              <a:r>
                <a:rPr lang="en-CA" sz="1100" dirty="0">
                  <a:latin typeface="Arial" panose="020B0604020202020204" pitchFamily="34" charset="0"/>
                  <a:cs typeface="Arial" panose="020B0604020202020204" pitchFamily="34" charset="0"/>
                </a:rPr>
                <a:t>Net Income</a:t>
              </a:r>
            </a:p>
          </p:txBody>
        </p:sp>
        <p:sp>
          <p:nvSpPr>
            <p:cNvPr id="67" name="TextBox 66"/>
            <p:cNvSpPr txBox="1"/>
            <p:nvPr/>
          </p:nvSpPr>
          <p:spPr>
            <a:xfrm>
              <a:off x="1971453" y="4307299"/>
              <a:ext cx="2018289" cy="430887"/>
            </a:xfrm>
            <a:prstGeom prst="rect">
              <a:avLst/>
            </a:prstGeom>
            <a:noFill/>
          </p:spPr>
          <p:txBody>
            <a:bodyPr wrap="square" rtlCol="0">
              <a:spAutoFit/>
            </a:bodyPr>
            <a:lstStyle/>
            <a:p>
              <a:r>
                <a:rPr lang="en-CA" sz="1100" dirty="0">
                  <a:latin typeface="Arial" panose="020B0604020202020204" pitchFamily="34" charset="0"/>
                  <a:cs typeface="Arial" panose="020B0604020202020204" pitchFamily="34" charset="0"/>
                </a:rPr>
                <a:t>Equity</a:t>
              </a:r>
            </a:p>
            <a:p>
              <a:r>
                <a:rPr lang="en-CA" sz="1100" b="1" dirty="0">
                  <a:solidFill>
                    <a:srgbClr val="00B050"/>
                  </a:solidFill>
                  <a:latin typeface="Arial" panose="020B0604020202020204" pitchFamily="34" charset="0"/>
                  <a:cs typeface="Arial" panose="020B0604020202020204" pitchFamily="34" charset="0"/>
                </a:rPr>
                <a:t>Return on Equity (%)</a:t>
              </a:r>
            </a:p>
          </p:txBody>
        </p:sp>
        <p:sp>
          <p:nvSpPr>
            <p:cNvPr id="68" name="TextBox 67"/>
            <p:cNvSpPr txBox="1"/>
            <p:nvPr/>
          </p:nvSpPr>
          <p:spPr>
            <a:xfrm>
              <a:off x="1674631" y="2247320"/>
              <a:ext cx="2517126" cy="276999"/>
            </a:xfrm>
            <a:prstGeom prst="rect">
              <a:avLst/>
            </a:prstGeom>
            <a:noFill/>
          </p:spPr>
          <p:txBody>
            <a:bodyPr wrap="square" rtlCol="0">
              <a:spAutoFit/>
            </a:bodyPr>
            <a:lstStyle/>
            <a:p>
              <a:r>
                <a:rPr lang="en-CA" sz="1200" b="1" u="sng" dirty="0">
                  <a:solidFill>
                    <a:srgbClr val="66CCFF"/>
                  </a:solidFill>
                  <a:latin typeface="Arial" panose="020B0604020202020204" pitchFamily="34" charset="0"/>
                  <a:cs typeface="Arial" panose="020B0604020202020204" pitchFamily="34" charset="0"/>
                </a:rPr>
                <a:t>Competitive Business Model</a:t>
              </a:r>
            </a:p>
          </p:txBody>
        </p:sp>
        <p:sp>
          <p:nvSpPr>
            <p:cNvPr id="69" name="Minus 68"/>
            <p:cNvSpPr/>
            <p:nvPr/>
          </p:nvSpPr>
          <p:spPr>
            <a:xfrm>
              <a:off x="1842090" y="3306661"/>
              <a:ext cx="144000" cy="144000"/>
            </a:xfrm>
            <a:prstGeom prst="mathMinus">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0" name="Division 69"/>
            <p:cNvSpPr/>
            <p:nvPr/>
          </p:nvSpPr>
          <p:spPr>
            <a:xfrm>
              <a:off x="1842090" y="4366799"/>
              <a:ext cx="144000" cy="144000"/>
            </a:xfrm>
            <a:prstGeom prst="mathDivide">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1" name="Multiply 70"/>
            <p:cNvSpPr/>
            <p:nvPr/>
          </p:nvSpPr>
          <p:spPr>
            <a:xfrm>
              <a:off x="1835696" y="2821425"/>
              <a:ext cx="144000" cy="144000"/>
            </a:xfrm>
            <a:prstGeom prst="mathMultiply">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2" name="Equal 71"/>
            <p:cNvSpPr/>
            <p:nvPr/>
          </p:nvSpPr>
          <p:spPr>
            <a:xfrm>
              <a:off x="1835696" y="3003814"/>
              <a:ext cx="144000" cy="144000"/>
            </a:xfrm>
            <a:prstGeom prst="mathEqual">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73" name="Minus 72"/>
            <p:cNvSpPr/>
            <p:nvPr/>
          </p:nvSpPr>
          <p:spPr>
            <a:xfrm>
              <a:off x="1835696" y="3489050"/>
              <a:ext cx="144000" cy="144000"/>
            </a:xfrm>
            <a:prstGeom prst="mathMinus">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4" name="Minus 73"/>
            <p:cNvSpPr/>
            <p:nvPr/>
          </p:nvSpPr>
          <p:spPr>
            <a:xfrm>
              <a:off x="1842090" y="3663171"/>
              <a:ext cx="144000" cy="144000"/>
            </a:xfrm>
            <a:prstGeom prst="mathMinus">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5" name="Minus 74"/>
            <p:cNvSpPr/>
            <p:nvPr/>
          </p:nvSpPr>
          <p:spPr>
            <a:xfrm>
              <a:off x="1842090" y="3826908"/>
              <a:ext cx="144000" cy="144000"/>
            </a:xfrm>
            <a:prstGeom prst="mathMinus">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6" name="Equal 75"/>
            <p:cNvSpPr/>
            <p:nvPr/>
          </p:nvSpPr>
          <p:spPr>
            <a:xfrm>
              <a:off x="1842090" y="4006261"/>
              <a:ext cx="144000" cy="144000"/>
            </a:xfrm>
            <a:prstGeom prst="mathEqual">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77" name="Equal 76"/>
            <p:cNvSpPr/>
            <p:nvPr/>
          </p:nvSpPr>
          <p:spPr>
            <a:xfrm>
              <a:off x="1842090" y="4531140"/>
              <a:ext cx="144000" cy="144000"/>
            </a:xfrm>
            <a:prstGeom prst="mathEqual">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78" name="Double Brace 77"/>
            <p:cNvSpPr/>
            <p:nvPr/>
          </p:nvSpPr>
          <p:spPr>
            <a:xfrm>
              <a:off x="1480828" y="2605067"/>
              <a:ext cx="2712404" cy="2270940"/>
            </a:xfrm>
            <a:prstGeom prst="bracePair">
              <a:avLst/>
            </a:prstGeom>
            <a:ln w="28575">
              <a:solidFill>
                <a:srgbClr val="66CC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sz="1200">
                <a:latin typeface="Arial" panose="020B0604020202020204" pitchFamily="34" charset="0"/>
                <a:cs typeface="Arial" panose="020B0604020202020204" pitchFamily="34" charset="0"/>
              </a:endParaRPr>
            </a:p>
          </p:txBody>
        </p:sp>
        <p:cxnSp>
          <p:nvCxnSpPr>
            <p:cNvPr id="79" name="Straight Connector 78"/>
            <p:cNvCxnSpPr/>
            <p:nvPr/>
          </p:nvCxnSpPr>
          <p:spPr>
            <a:xfrm>
              <a:off x="1853811" y="4277470"/>
              <a:ext cx="1966437" cy="0"/>
            </a:xfrm>
            <a:prstGeom prst="line">
              <a:avLst/>
            </a:prstGeom>
            <a:ln w="28575">
              <a:solidFill>
                <a:srgbClr val="66CCFF"/>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842090" y="3259838"/>
              <a:ext cx="1966437" cy="0"/>
            </a:xfrm>
            <a:prstGeom prst="line">
              <a:avLst/>
            </a:prstGeom>
            <a:ln w="28575">
              <a:solidFill>
                <a:srgbClr val="66CCFF"/>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842089" y="4778869"/>
              <a:ext cx="1966437" cy="0"/>
            </a:xfrm>
            <a:prstGeom prst="line">
              <a:avLst/>
            </a:prstGeom>
            <a:ln w="28575">
              <a:solidFill>
                <a:srgbClr val="66CCFF"/>
              </a:solidFill>
            </a:ln>
          </p:spPr>
          <p:style>
            <a:lnRef idx="1">
              <a:schemeClr val="accent1"/>
            </a:lnRef>
            <a:fillRef idx="0">
              <a:schemeClr val="accent1"/>
            </a:fillRef>
            <a:effectRef idx="0">
              <a:schemeClr val="accent1"/>
            </a:effectRef>
            <a:fontRef idx="minor">
              <a:schemeClr val="tx1"/>
            </a:fontRef>
          </p:style>
        </p:cxnSp>
        <p:sp>
          <p:nvSpPr>
            <p:cNvPr id="82" name="Double Brace 81"/>
            <p:cNvSpPr/>
            <p:nvPr/>
          </p:nvSpPr>
          <p:spPr>
            <a:xfrm>
              <a:off x="4961112" y="2606698"/>
              <a:ext cx="2712404" cy="2269310"/>
            </a:xfrm>
            <a:prstGeom prst="bracePair">
              <a:avLst/>
            </a:prstGeom>
            <a:ln w="28575">
              <a:solidFill>
                <a:srgbClr val="78AC5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sz="1200">
                <a:latin typeface="Arial" panose="020B0604020202020204" pitchFamily="34" charset="0"/>
                <a:cs typeface="Arial" panose="020B0604020202020204" pitchFamily="34" charset="0"/>
              </a:endParaRPr>
            </a:p>
          </p:txBody>
        </p:sp>
        <p:sp>
          <p:nvSpPr>
            <p:cNvPr id="83" name="TextBox 82"/>
            <p:cNvSpPr txBox="1"/>
            <p:nvPr/>
          </p:nvSpPr>
          <p:spPr>
            <a:xfrm>
              <a:off x="5489374" y="2610102"/>
              <a:ext cx="1968116" cy="600164"/>
            </a:xfrm>
            <a:prstGeom prst="rect">
              <a:avLst/>
            </a:prstGeom>
            <a:noFill/>
          </p:spPr>
          <p:txBody>
            <a:bodyPr wrap="square" rtlCol="0">
              <a:spAutoFit/>
            </a:bodyPr>
            <a:lstStyle/>
            <a:p>
              <a:r>
                <a:rPr lang="en-CA" sz="1100" b="1" dirty="0">
                  <a:solidFill>
                    <a:srgbClr val="00B050"/>
                  </a:solidFill>
                  <a:latin typeface="Arial" panose="020B0604020202020204" pitchFamily="34" charset="0"/>
                  <a:cs typeface="Arial" panose="020B0604020202020204" pitchFamily="34" charset="0"/>
                </a:rPr>
                <a:t>Return on Equity (%)</a:t>
              </a:r>
            </a:p>
            <a:p>
              <a:r>
                <a:rPr lang="en-CA" sz="1100" dirty="0">
                  <a:latin typeface="Arial" panose="020B0604020202020204" pitchFamily="34" charset="0"/>
                  <a:cs typeface="Arial" panose="020B0604020202020204" pitchFamily="34" charset="0"/>
                </a:rPr>
                <a:t>Equity (Common Shares)</a:t>
              </a:r>
            </a:p>
            <a:p>
              <a:r>
                <a:rPr lang="en-CA" sz="1100" dirty="0">
                  <a:latin typeface="Arial" panose="020B0604020202020204" pitchFamily="34" charset="0"/>
                  <a:cs typeface="Arial" panose="020B0604020202020204" pitchFamily="34" charset="0"/>
                </a:rPr>
                <a:t>Return $</a:t>
              </a:r>
            </a:p>
          </p:txBody>
        </p:sp>
        <p:sp>
          <p:nvSpPr>
            <p:cNvPr id="84" name="TextBox 83"/>
            <p:cNvSpPr txBox="1"/>
            <p:nvPr/>
          </p:nvSpPr>
          <p:spPr>
            <a:xfrm>
              <a:off x="5489374" y="3258402"/>
              <a:ext cx="1966438" cy="938719"/>
            </a:xfrm>
            <a:prstGeom prst="rect">
              <a:avLst/>
            </a:prstGeom>
            <a:noFill/>
          </p:spPr>
          <p:txBody>
            <a:bodyPr wrap="square" rtlCol="0">
              <a:spAutoFit/>
            </a:bodyPr>
            <a:lstStyle/>
            <a:p>
              <a:r>
                <a:rPr lang="en-CA" sz="1100" dirty="0">
                  <a:latin typeface="Arial" panose="020B0604020202020204" pitchFamily="34" charset="0"/>
                  <a:cs typeface="Arial" panose="020B0604020202020204" pitchFamily="34" charset="0"/>
                </a:rPr>
                <a:t>Taxes</a:t>
              </a:r>
            </a:p>
            <a:p>
              <a:r>
                <a:rPr lang="en-CA" sz="1100" dirty="0">
                  <a:latin typeface="Arial" panose="020B0604020202020204" pitchFamily="34" charset="0"/>
                  <a:cs typeface="Arial" panose="020B0604020202020204" pitchFamily="34" charset="0"/>
                </a:rPr>
                <a:t>Interest</a:t>
              </a:r>
            </a:p>
            <a:p>
              <a:r>
                <a:rPr lang="en-CA" sz="1100" dirty="0">
                  <a:latin typeface="Arial" panose="020B0604020202020204" pitchFamily="34" charset="0"/>
                  <a:cs typeface="Arial" panose="020B0604020202020204" pitchFamily="34" charset="0"/>
                </a:rPr>
                <a:t>Depreciation</a:t>
              </a:r>
              <a:br>
                <a:rPr lang="en-CA" sz="1100" dirty="0">
                  <a:latin typeface="Arial" panose="020B0604020202020204" pitchFamily="34" charset="0"/>
                  <a:cs typeface="Arial" panose="020B0604020202020204" pitchFamily="34" charset="0"/>
                </a:rPr>
              </a:br>
              <a:r>
                <a:rPr lang="en-CA" sz="1100" dirty="0">
                  <a:latin typeface="Arial" panose="020B0604020202020204" pitchFamily="34" charset="0"/>
                  <a:cs typeface="Arial" panose="020B0604020202020204" pitchFamily="34" charset="0"/>
                </a:rPr>
                <a:t>Operating &amp; Maintenance</a:t>
              </a:r>
              <a:br>
                <a:rPr lang="en-CA" sz="1100" dirty="0">
                  <a:latin typeface="Arial" panose="020B0604020202020204" pitchFamily="34" charset="0"/>
                  <a:cs typeface="Arial" panose="020B0604020202020204" pitchFamily="34" charset="0"/>
                </a:rPr>
              </a:br>
              <a:r>
                <a:rPr lang="en-CA" sz="1100" dirty="0">
                  <a:latin typeface="Arial" panose="020B0604020202020204" pitchFamily="34" charset="0"/>
                  <a:cs typeface="Arial" panose="020B0604020202020204" pitchFamily="34" charset="0"/>
                </a:rPr>
                <a:t>Revenue Requirement</a:t>
              </a:r>
            </a:p>
          </p:txBody>
        </p:sp>
        <p:sp>
          <p:nvSpPr>
            <p:cNvPr id="85" name="TextBox 84"/>
            <p:cNvSpPr txBox="1"/>
            <p:nvPr/>
          </p:nvSpPr>
          <p:spPr>
            <a:xfrm>
              <a:off x="5489374" y="4307299"/>
              <a:ext cx="1968118" cy="430887"/>
            </a:xfrm>
            <a:prstGeom prst="rect">
              <a:avLst/>
            </a:prstGeom>
            <a:noFill/>
          </p:spPr>
          <p:txBody>
            <a:bodyPr wrap="square" rtlCol="0">
              <a:spAutoFit/>
            </a:bodyPr>
            <a:lstStyle/>
            <a:p>
              <a:r>
                <a:rPr lang="en-CA" sz="1100" dirty="0">
                  <a:latin typeface="Arial" panose="020B0604020202020204" pitchFamily="34" charset="0"/>
                  <a:cs typeface="Arial" panose="020B0604020202020204" pitchFamily="34" charset="0"/>
                </a:rPr>
                <a:t>Quantity</a:t>
              </a:r>
            </a:p>
            <a:p>
              <a:r>
                <a:rPr lang="en-CA" sz="1100" b="1" dirty="0">
                  <a:solidFill>
                    <a:srgbClr val="FF0000"/>
                  </a:solidFill>
                  <a:latin typeface="Arial" panose="020B0604020202020204" pitchFamily="34" charset="0"/>
                  <a:cs typeface="Arial" panose="020B0604020202020204" pitchFamily="34" charset="0"/>
                </a:rPr>
                <a:t>Price (Regulated rates)</a:t>
              </a:r>
            </a:p>
          </p:txBody>
        </p:sp>
        <p:sp>
          <p:nvSpPr>
            <p:cNvPr id="86" name="TextBox 85"/>
            <p:cNvSpPr txBox="1"/>
            <p:nvPr/>
          </p:nvSpPr>
          <p:spPr>
            <a:xfrm>
              <a:off x="5207248" y="2247320"/>
              <a:ext cx="2254470" cy="276999"/>
            </a:xfrm>
            <a:prstGeom prst="rect">
              <a:avLst/>
            </a:prstGeom>
            <a:noFill/>
          </p:spPr>
          <p:txBody>
            <a:bodyPr wrap="square" rtlCol="0">
              <a:spAutoFit/>
            </a:bodyPr>
            <a:lstStyle/>
            <a:p>
              <a:r>
                <a:rPr lang="en-CA" sz="1200" b="1" u="sng" dirty="0">
                  <a:solidFill>
                    <a:srgbClr val="78AC54"/>
                  </a:solidFill>
                  <a:latin typeface="Arial" panose="020B0604020202020204" pitchFamily="34" charset="0"/>
                  <a:cs typeface="Arial" panose="020B0604020202020204" pitchFamily="34" charset="0"/>
                </a:rPr>
                <a:t>Regulated Monopoly Model</a:t>
              </a:r>
            </a:p>
          </p:txBody>
        </p:sp>
        <p:sp>
          <p:nvSpPr>
            <p:cNvPr id="87" name="Plus 86"/>
            <p:cNvSpPr/>
            <p:nvPr/>
          </p:nvSpPr>
          <p:spPr>
            <a:xfrm>
              <a:off x="5351265" y="3304114"/>
              <a:ext cx="144000" cy="144000"/>
            </a:xfrm>
            <a:prstGeom prst="mathPlus">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8" name="Multiply 87"/>
            <p:cNvSpPr/>
            <p:nvPr/>
          </p:nvSpPr>
          <p:spPr>
            <a:xfrm>
              <a:off x="5351266" y="2835279"/>
              <a:ext cx="144000" cy="144000"/>
            </a:xfrm>
            <a:prstGeom prst="mathMultiply">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9" name="Equal 88"/>
            <p:cNvSpPr/>
            <p:nvPr/>
          </p:nvSpPr>
          <p:spPr>
            <a:xfrm>
              <a:off x="5351266" y="3017668"/>
              <a:ext cx="144000" cy="144000"/>
            </a:xfrm>
            <a:prstGeom prst="mathEqual">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90" name="Plus 89"/>
            <p:cNvSpPr/>
            <p:nvPr/>
          </p:nvSpPr>
          <p:spPr>
            <a:xfrm>
              <a:off x="5351265" y="3492554"/>
              <a:ext cx="144000" cy="144000"/>
            </a:xfrm>
            <a:prstGeom prst="mathPlus">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1" name="Plus 90"/>
            <p:cNvSpPr/>
            <p:nvPr/>
          </p:nvSpPr>
          <p:spPr>
            <a:xfrm>
              <a:off x="5351265" y="3664114"/>
              <a:ext cx="144000" cy="144000"/>
            </a:xfrm>
            <a:prstGeom prst="mathPlus">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2" name="Plus 91"/>
            <p:cNvSpPr/>
            <p:nvPr/>
          </p:nvSpPr>
          <p:spPr>
            <a:xfrm>
              <a:off x="5351265" y="3825813"/>
              <a:ext cx="144000" cy="144000"/>
            </a:xfrm>
            <a:prstGeom prst="mathPlus">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3" name="Division 92"/>
            <p:cNvSpPr/>
            <p:nvPr/>
          </p:nvSpPr>
          <p:spPr>
            <a:xfrm>
              <a:off x="5345374" y="4373295"/>
              <a:ext cx="144000" cy="144000"/>
            </a:xfrm>
            <a:prstGeom prst="mathDivide">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4" name="Equal 93"/>
            <p:cNvSpPr/>
            <p:nvPr/>
          </p:nvSpPr>
          <p:spPr>
            <a:xfrm>
              <a:off x="5330121" y="4524330"/>
              <a:ext cx="144000" cy="144000"/>
            </a:xfrm>
            <a:prstGeom prst="mathEqual">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cxnSp>
          <p:nvCxnSpPr>
            <p:cNvPr id="95" name="Straight Connector 94"/>
            <p:cNvCxnSpPr/>
            <p:nvPr/>
          </p:nvCxnSpPr>
          <p:spPr>
            <a:xfrm>
              <a:off x="5351265" y="3240702"/>
              <a:ext cx="1966437" cy="0"/>
            </a:xfrm>
            <a:prstGeom prst="line">
              <a:avLst/>
            </a:prstGeom>
            <a:ln w="28575">
              <a:solidFill>
                <a:srgbClr val="78AC54"/>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351265" y="4270660"/>
              <a:ext cx="1966437" cy="0"/>
            </a:xfrm>
            <a:prstGeom prst="line">
              <a:avLst/>
            </a:prstGeom>
            <a:ln w="28575">
              <a:solidFill>
                <a:srgbClr val="78AC54"/>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351265" y="4772059"/>
              <a:ext cx="1966437" cy="0"/>
            </a:xfrm>
            <a:prstGeom prst="line">
              <a:avLst/>
            </a:prstGeom>
            <a:ln w="28575">
              <a:solidFill>
                <a:srgbClr val="78AC54"/>
              </a:solidFill>
            </a:ln>
          </p:spPr>
          <p:style>
            <a:lnRef idx="1">
              <a:schemeClr val="accent1"/>
            </a:lnRef>
            <a:fillRef idx="0">
              <a:schemeClr val="accent1"/>
            </a:fillRef>
            <a:effectRef idx="0">
              <a:schemeClr val="accent1"/>
            </a:effectRef>
            <a:fontRef idx="minor">
              <a:schemeClr val="tx1"/>
            </a:fontRef>
          </p:style>
        </p:cxnSp>
        <p:sp>
          <p:nvSpPr>
            <p:cNvPr id="98" name="Equal 97"/>
            <p:cNvSpPr/>
            <p:nvPr/>
          </p:nvSpPr>
          <p:spPr>
            <a:xfrm>
              <a:off x="5351265" y="4002796"/>
              <a:ext cx="144000" cy="144000"/>
            </a:xfrm>
            <a:prstGeom prst="mathEqual">
              <a:avLst/>
            </a:prstGeom>
            <a:solidFill>
              <a:srgbClr val="78AC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grpSp>
    </p:spTree>
    <p:extLst>
      <p:ext uri="{BB962C8B-B14F-4D97-AF65-F5344CB8AC3E}">
        <p14:creationId xmlns:p14="http://schemas.microsoft.com/office/powerpoint/2010/main" val="771424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Regulatory Rate Proceedings Content</a:t>
            </a:r>
            <a:endParaRPr lang="en-CA" dirty="0"/>
          </a:p>
        </p:txBody>
      </p:sp>
      <p:sp>
        <p:nvSpPr>
          <p:cNvPr id="4" name="Slide Number Placeholder 3"/>
          <p:cNvSpPr>
            <a:spLocks noGrp="1"/>
          </p:cNvSpPr>
          <p:nvPr>
            <p:ph type="sldNum" sz="quarter" idx="4"/>
          </p:nvPr>
        </p:nvSpPr>
        <p:spPr/>
        <p:txBody>
          <a:bodyPr/>
          <a:lstStyle/>
          <a:p>
            <a:fld id="{3A2281A5-0AAD-5C43-9874-F8F3A9F5B29A}" type="slidenum">
              <a:rPr lang="en-US" smtClean="0"/>
              <a:pPr/>
              <a:t>12</a:t>
            </a:fld>
            <a:endParaRPr lang="en-US"/>
          </a:p>
        </p:txBody>
      </p:sp>
      <p:sp>
        <p:nvSpPr>
          <p:cNvPr id="15" name="Rectangle 14"/>
          <p:cNvSpPr/>
          <p:nvPr/>
        </p:nvSpPr>
        <p:spPr>
          <a:xfrm>
            <a:off x="539552" y="1275606"/>
            <a:ext cx="8064896" cy="540000"/>
          </a:xfrm>
          <a:prstGeom prst="rect">
            <a:avLst/>
          </a:prstGeom>
          <a:noFill/>
          <a:ln>
            <a:solidFill>
              <a:srgbClr val="00AA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1200" dirty="0">
                <a:solidFill>
                  <a:schemeClr val="tx1"/>
                </a:solidFill>
                <a:latin typeface="Arial" panose="020B0604020202020204" pitchFamily="34" charset="0"/>
                <a:cs typeface="Arial" panose="020B0604020202020204" pitchFamily="34" charset="0"/>
              </a:rPr>
              <a:t>Rate proceedings involve a detailed examination (and cross-examination) of the evidence supporting the </a:t>
            </a:r>
            <a:r>
              <a:rPr lang="en-US" altLang="en-US" sz="1200" b="1" dirty="0">
                <a:solidFill>
                  <a:schemeClr val="tx1"/>
                </a:solidFill>
                <a:latin typeface="Arial" panose="020B0604020202020204" pitchFamily="34" charset="0"/>
                <a:cs typeface="Arial" panose="020B0604020202020204" pitchFamily="34" charset="0"/>
              </a:rPr>
              <a:t>Applicants’ </a:t>
            </a:r>
            <a:r>
              <a:rPr lang="en-US" altLang="en-US" sz="1200" dirty="0">
                <a:solidFill>
                  <a:schemeClr val="tx1"/>
                </a:solidFill>
                <a:latin typeface="Arial" panose="020B0604020202020204" pitchFamily="34" charset="0"/>
                <a:cs typeface="Arial" panose="020B0604020202020204" pitchFamily="34" charset="0"/>
              </a:rPr>
              <a:t>(e.g. utility company) financial estimates for each of the components of its rate model.</a:t>
            </a:r>
            <a:endParaRPr lang="en-CA" sz="12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540999" y="1937286"/>
            <a:ext cx="8064896" cy="630000"/>
          </a:xfrm>
          <a:prstGeom prst="rect">
            <a:avLst/>
          </a:prstGeom>
          <a:noFill/>
          <a:ln>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1200" b="1" dirty="0">
                <a:solidFill>
                  <a:schemeClr val="tx1"/>
                </a:solidFill>
                <a:latin typeface="Arial" panose="020B0604020202020204" pitchFamily="34" charset="0"/>
                <a:cs typeface="Arial" panose="020B0604020202020204" pitchFamily="34" charset="0"/>
              </a:rPr>
              <a:t>Interveners</a:t>
            </a:r>
            <a:r>
              <a:rPr lang="en-US" altLang="en-US" sz="1200" dirty="0">
                <a:solidFill>
                  <a:schemeClr val="tx1"/>
                </a:solidFill>
                <a:latin typeface="Arial" panose="020B0604020202020204" pitchFamily="34" charset="0"/>
                <a:cs typeface="Arial" panose="020B0604020202020204" pitchFamily="34" charset="0"/>
              </a:rPr>
              <a:t> (e.g. organizations such as UCA representing consumer interests) will scrutinize the </a:t>
            </a:r>
            <a:r>
              <a:rPr lang="en-US" altLang="en-US" sz="1200" b="1" dirty="0">
                <a:solidFill>
                  <a:schemeClr val="tx1"/>
                </a:solidFill>
                <a:latin typeface="Arial" panose="020B0604020202020204" pitchFamily="34" charset="0"/>
                <a:cs typeface="Arial" panose="020B0604020202020204" pitchFamily="34" charset="0"/>
              </a:rPr>
              <a:t>Applicants</a:t>
            </a:r>
            <a:r>
              <a:rPr lang="en-US" altLang="en-US" sz="1200" dirty="0">
                <a:solidFill>
                  <a:schemeClr val="tx1"/>
                </a:solidFill>
                <a:latin typeface="Arial" panose="020B0604020202020204" pitchFamily="34" charset="0"/>
                <a:cs typeface="Arial" panose="020B0604020202020204" pitchFamily="34" charset="0"/>
              </a:rPr>
              <a:t>’ estimates using legal, technical, and financial experts. </a:t>
            </a:r>
            <a:r>
              <a:rPr lang="en-US" altLang="en-US" sz="1200" b="1" dirty="0">
                <a:solidFill>
                  <a:schemeClr val="tx1"/>
                </a:solidFill>
                <a:latin typeface="Arial" panose="020B0604020202020204" pitchFamily="34" charset="0"/>
                <a:cs typeface="Arial" panose="020B0604020202020204" pitchFamily="34" charset="0"/>
              </a:rPr>
              <a:t>Interveners</a:t>
            </a:r>
            <a:r>
              <a:rPr lang="en-US" altLang="en-US" sz="1200" dirty="0">
                <a:solidFill>
                  <a:schemeClr val="tx1"/>
                </a:solidFill>
                <a:latin typeface="Arial" panose="020B0604020202020204" pitchFamily="34" charset="0"/>
                <a:cs typeface="Arial" panose="020B0604020202020204" pitchFamily="34" charset="0"/>
              </a:rPr>
              <a:t> may ask for additional information, and may present evidence that challenges the </a:t>
            </a:r>
            <a:r>
              <a:rPr lang="en-US" altLang="en-US" sz="1200" b="1" dirty="0">
                <a:solidFill>
                  <a:schemeClr val="tx1"/>
                </a:solidFill>
                <a:latin typeface="Arial" panose="020B0604020202020204" pitchFamily="34" charset="0"/>
                <a:cs typeface="Arial" panose="020B0604020202020204" pitchFamily="34" charset="0"/>
              </a:rPr>
              <a:t>Applicants</a:t>
            </a:r>
            <a:r>
              <a:rPr lang="en-US" altLang="en-US" sz="1200" dirty="0">
                <a:solidFill>
                  <a:schemeClr val="tx1"/>
                </a:solidFill>
                <a:latin typeface="Arial" panose="020B0604020202020204" pitchFamily="34" charset="0"/>
                <a:cs typeface="Arial" panose="020B0604020202020204" pitchFamily="34" charset="0"/>
              </a:rPr>
              <a:t>’ estimates and assumptions.</a:t>
            </a:r>
            <a:endParaRPr lang="en-CA" sz="1200" dirty="0">
              <a:solidFill>
                <a:schemeClr val="tx1"/>
              </a:solidFill>
              <a:latin typeface="Arial" panose="020B0604020202020204" pitchFamily="34" charset="0"/>
              <a:cs typeface="Arial" panose="020B0604020202020204" pitchFamily="34" charset="0"/>
            </a:endParaRPr>
          </a:p>
        </p:txBody>
      </p:sp>
      <p:sp>
        <p:nvSpPr>
          <p:cNvPr id="17" name="Rectangle 16"/>
          <p:cNvSpPr/>
          <p:nvPr/>
        </p:nvSpPr>
        <p:spPr>
          <a:xfrm>
            <a:off x="539552" y="2688966"/>
            <a:ext cx="8064896" cy="540000"/>
          </a:xfrm>
          <a:prstGeom prst="rect">
            <a:avLst/>
          </a:prstGeom>
          <a:noFill/>
          <a:ln>
            <a:solidFill>
              <a:srgbClr val="6A73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Aft>
                <a:spcPts val="600"/>
              </a:spcAft>
              <a:defRPr/>
            </a:pPr>
            <a:r>
              <a:rPr lang="en-US" altLang="en-US" sz="1200" dirty="0">
                <a:solidFill>
                  <a:schemeClr val="tx1"/>
                </a:solidFill>
                <a:latin typeface="Arial" panose="020B0604020202020204" pitchFamily="34" charset="0"/>
                <a:cs typeface="Arial" panose="020B0604020202020204" pitchFamily="34" charset="0"/>
              </a:rPr>
              <a:t>The examination will be broken down into issues based on the component estimates and evidence provided.</a:t>
            </a:r>
          </a:p>
        </p:txBody>
      </p:sp>
      <p:sp>
        <p:nvSpPr>
          <p:cNvPr id="18" name="Rectangle 17"/>
          <p:cNvSpPr/>
          <p:nvPr/>
        </p:nvSpPr>
        <p:spPr>
          <a:xfrm>
            <a:off x="539552" y="3353595"/>
            <a:ext cx="8064896" cy="540000"/>
          </a:xfrm>
          <a:prstGeom prst="rect">
            <a:avLst/>
          </a:prstGeom>
          <a:noFill/>
          <a:ln>
            <a:solidFill>
              <a:srgbClr val="D40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1200" dirty="0">
                <a:solidFill>
                  <a:schemeClr val="tx1"/>
                </a:solidFill>
                <a:latin typeface="Arial" panose="020B0604020202020204" pitchFamily="34" charset="0"/>
                <a:cs typeface="Arial" panose="020B0604020202020204" pitchFamily="34" charset="0"/>
              </a:rPr>
              <a:t>The AUC must weigh evidence and arguments by all parties (e.g. </a:t>
            </a:r>
            <a:r>
              <a:rPr lang="en-US" altLang="en-US" sz="1200" b="1" dirty="0">
                <a:solidFill>
                  <a:schemeClr val="tx1"/>
                </a:solidFill>
                <a:latin typeface="Arial" panose="020B0604020202020204" pitchFamily="34" charset="0"/>
                <a:cs typeface="Arial" panose="020B0604020202020204" pitchFamily="34" charset="0"/>
              </a:rPr>
              <a:t>Applicants</a:t>
            </a:r>
            <a:r>
              <a:rPr lang="en-US" altLang="en-US" sz="1200" dirty="0">
                <a:solidFill>
                  <a:schemeClr val="tx1"/>
                </a:solidFill>
                <a:latin typeface="Arial" panose="020B0604020202020204" pitchFamily="34" charset="0"/>
                <a:cs typeface="Arial" panose="020B0604020202020204" pitchFamily="34" charset="0"/>
              </a:rPr>
              <a:t>, </a:t>
            </a:r>
            <a:r>
              <a:rPr lang="en-US" altLang="en-US" sz="1200" b="1" dirty="0">
                <a:solidFill>
                  <a:schemeClr val="tx1"/>
                </a:solidFill>
                <a:latin typeface="Arial" panose="020B0604020202020204" pitchFamily="34" charset="0"/>
                <a:cs typeface="Arial" panose="020B0604020202020204" pitchFamily="34" charset="0"/>
              </a:rPr>
              <a:t>Interveners</a:t>
            </a:r>
            <a:r>
              <a:rPr lang="en-US" altLang="en-US" sz="1200" dirty="0">
                <a:solidFill>
                  <a:schemeClr val="tx1"/>
                </a:solidFill>
                <a:latin typeface="Arial" panose="020B0604020202020204" pitchFamily="34" charset="0"/>
                <a:cs typeface="Arial" panose="020B0604020202020204" pitchFamily="34" charset="0"/>
              </a:rPr>
              <a:t>) before making decisions on the issues raised and on the overall rate application.</a:t>
            </a:r>
          </a:p>
        </p:txBody>
      </p:sp>
      <p:sp>
        <p:nvSpPr>
          <p:cNvPr id="19" name="Rectangle 18"/>
          <p:cNvSpPr/>
          <p:nvPr/>
        </p:nvSpPr>
        <p:spPr>
          <a:xfrm>
            <a:off x="539552" y="4018224"/>
            <a:ext cx="8064896" cy="540000"/>
          </a:xfrm>
          <a:prstGeom prst="rect">
            <a:avLst/>
          </a:prstGeom>
          <a:noFill/>
          <a:ln>
            <a:solidFill>
              <a:srgbClr val="FF7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1200" dirty="0">
                <a:solidFill>
                  <a:schemeClr val="tx1"/>
                </a:solidFill>
                <a:latin typeface="Arial" panose="020B0604020202020204" pitchFamily="34" charset="0"/>
                <a:cs typeface="Arial" panose="020B0604020202020204" pitchFamily="34" charset="0"/>
              </a:rPr>
              <a:t>AUC decisions normally document the evidence and the rationale that led to the decision on the rate and its component parts.</a:t>
            </a:r>
          </a:p>
        </p:txBody>
      </p:sp>
    </p:spTree>
    <p:extLst>
      <p:ext uri="{BB962C8B-B14F-4D97-AF65-F5344CB8AC3E}">
        <p14:creationId xmlns:p14="http://schemas.microsoft.com/office/powerpoint/2010/main" val="176483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308304" y="4640938"/>
            <a:ext cx="1800200" cy="3748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a:xfrm>
            <a:off x="251520" y="230239"/>
            <a:ext cx="8712968" cy="569218"/>
          </a:xfrm>
        </p:spPr>
        <p:txBody>
          <a:bodyPr/>
          <a:lstStyle/>
          <a:p>
            <a:r>
              <a:rPr lang="en-US" sz="3000" dirty="0"/>
              <a:t>AUC  Review Process Steps for Rate Applications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sp>
        <p:nvSpPr>
          <p:cNvPr id="6" name="TextBox 5"/>
          <p:cNvSpPr txBox="1"/>
          <p:nvPr/>
        </p:nvSpPr>
        <p:spPr>
          <a:xfrm>
            <a:off x="199858" y="1149803"/>
            <a:ext cx="1404156" cy="21544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1) Utility files </a:t>
            </a:r>
            <a:r>
              <a:rPr lang="en-CA" sz="800" b="1" dirty="0">
                <a:solidFill>
                  <a:srgbClr val="0A0A0A"/>
                </a:solidFill>
                <a:latin typeface="Arial" panose="020B0604020202020204" pitchFamily="34" charset="0"/>
                <a:cs typeface="Arial" panose="020B0604020202020204" pitchFamily="34" charset="0"/>
              </a:rPr>
              <a:t>Application</a:t>
            </a:r>
          </a:p>
        </p:txBody>
      </p:sp>
      <p:sp>
        <p:nvSpPr>
          <p:cNvPr id="33" name="TextBox 32"/>
          <p:cNvSpPr txBox="1"/>
          <p:nvPr/>
        </p:nvSpPr>
        <p:spPr>
          <a:xfrm>
            <a:off x="1006936" y="1544823"/>
            <a:ext cx="2556284" cy="21544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2) The Commission issues a </a:t>
            </a:r>
            <a:r>
              <a:rPr lang="en-CA" sz="800" b="1" dirty="0">
                <a:solidFill>
                  <a:srgbClr val="0A0A0A"/>
                </a:solidFill>
                <a:latin typeface="Arial" panose="020B0604020202020204" pitchFamily="34" charset="0"/>
                <a:cs typeface="Arial" panose="020B0604020202020204" pitchFamily="34" charset="0"/>
              </a:rPr>
              <a:t>filing announcement</a:t>
            </a:r>
          </a:p>
        </p:txBody>
      </p:sp>
      <p:sp>
        <p:nvSpPr>
          <p:cNvPr id="34" name="TextBox 33"/>
          <p:cNvSpPr txBox="1"/>
          <p:nvPr/>
        </p:nvSpPr>
        <p:spPr>
          <a:xfrm>
            <a:off x="1779088" y="1961984"/>
            <a:ext cx="2504880" cy="21544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3) The Commission </a:t>
            </a:r>
            <a:r>
              <a:rPr lang="en-CA" sz="800" b="1" dirty="0">
                <a:solidFill>
                  <a:srgbClr val="0A0A0A"/>
                </a:solidFill>
                <a:latin typeface="Arial" panose="020B0604020202020204" pitchFamily="34" charset="0"/>
                <a:cs typeface="Arial" panose="020B0604020202020204" pitchFamily="34" charset="0"/>
              </a:rPr>
              <a:t>issues a notice to participate</a:t>
            </a:r>
          </a:p>
        </p:txBody>
      </p:sp>
      <p:sp>
        <p:nvSpPr>
          <p:cNvPr id="35" name="TextBox 34"/>
          <p:cNvSpPr txBox="1"/>
          <p:nvPr/>
        </p:nvSpPr>
        <p:spPr>
          <a:xfrm>
            <a:off x="2583979" y="2233196"/>
            <a:ext cx="2708101" cy="338554"/>
          </a:xfrm>
          <a:prstGeom prst="rect">
            <a:avLst/>
          </a:prstGeom>
          <a:noFill/>
          <a:ln w="25400">
            <a:solidFill>
              <a:srgbClr val="77B800"/>
            </a:solidFill>
          </a:ln>
        </p:spPr>
        <p:txBody>
          <a:bodyPr wrap="square" rtlCol="0">
            <a:spAutoFit/>
          </a:bodyPr>
          <a:lstStyle/>
          <a:p>
            <a:pPr marL="93663" indent="-93663"/>
            <a:r>
              <a:rPr lang="en-CA" sz="800" dirty="0">
                <a:solidFill>
                  <a:srgbClr val="0A0A0A"/>
                </a:solidFill>
                <a:latin typeface="Arial" panose="020B0604020202020204" pitchFamily="34" charset="0"/>
                <a:cs typeface="Arial" panose="020B0604020202020204" pitchFamily="34" charset="0"/>
              </a:rPr>
              <a:t>4) Those interested in participating in a proceeding may file a written </a:t>
            </a:r>
            <a:r>
              <a:rPr lang="en-CA" sz="800" b="1" dirty="0">
                <a:solidFill>
                  <a:srgbClr val="0A0A0A"/>
                </a:solidFill>
                <a:latin typeface="Arial" panose="020B0604020202020204" pitchFamily="34" charset="0"/>
                <a:cs typeface="Arial" panose="020B0604020202020204" pitchFamily="34" charset="0"/>
              </a:rPr>
              <a:t>statement of intent to participate</a:t>
            </a:r>
          </a:p>
        </p:txBody>
      </p:sp>
      <p:sp>
        <p:nvSpPr>
          <p:cNvPr id="36" name="TextBox 35"/>
          <p:cNvSpPr txBox="1"/>
          <p:nvPr/>
        </p:nvSpPr>
        <p:spPr>
          <a:xfrm>
            <a:off x="3384754" y="2773988"/>
            <a:ext cx="2341718" cy="21544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5) </a:t>
            </a:r>
            <a:r>
              <a:rPr lang="en-CA" sz="800" b="1" dirty="0">
                <a:solidFill>
                  <a:srgbClr val="0A0A0A"/>
                </a:solidFill>
                <a:latin typeface="Arial" panose="020B0604020202020204" pitchFamily="34" charset="0"/>
                <a:cs typeface="Arial" panose="020B0604020202020204" pitchFamily="34" charset="0"/>
              </a:rPr>
              <a:t>Information Requests (IR) </a:t>
            </a:r>
            <a:r>
              <a:rPr lang="en-CA" sz="800" dirty="0">
                <a:solidFill>
                  <a:srgbClr val="0A0A0A"/>
                </a:solidFill>
                <a:latin typeface="Arial" panose="020B0604020202020204" pitchFamily="34" charset="0"/>
                <a:cs typeface="Arial" panose="020B0604020202020204" pitchFamily="34" charset="0"/>
              </a:rPr>
              <a:t>and </a:t>
            </a:r>
            <a:r>
              <a:rPr lang="en-CA" sz="800" b="1" dirty="0">
                <a:solidFill>
                  <a:srgbClr val="0A0A0A"/>
                </a:solidFill>
                <a:latin typeface="Arial" panose="020B0604020202020204" pitchFamily="34" charset="0"/>
                <a:cs typeface="Arial" panose="020B0604020202020204" pitchFamily="34" charset="0"/>
              </a:rPr>
              <a:t>responses</a:t>
            </a:r>
          </a:p>
        </p:txBody>
      </p:sp>
      <p:sp>
        <p:nvSpPr>
          <p:cNvPr id="37" name="TextBox 36"/>
          <p:cNvSpPr txBox="1"/>
          <p:nvPr/>
        </p:nvSpPr>
        <p:spPr>
          <a:xfrm>
            <a:off x="4161610" y="3158076"/>
            <a:ext cx="1848477" cy="21544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6) </a:t>
            </a:r>
            <a:r>
              <a:rPr lang="en-CA" sz="800" b="1" dirty="0">
                <a:solidFill>
                  <a:srgbClr val="0A0A0A"/>
                </a:solidFill>
                <a:latin typeface="Arial" panose="020B0604020202020204" pitchFamily="34" charset="0"/>
                <a:cs typeface="Arial" panose="020B0604020202020204" pitchFamily="34" charset="0"/>
              </a:rPr>
              <a:t>Evidence</a:t>
            </a:r>
            <a:r>
              <a:rPr lang="en-CA" sz="800" dirty="0">
                <a:solidFill>
                  <a:srgbClr val="0A0A0A"/>
                </a:solidFill>
                <a:latin typeface="Arial" panose="020B0604020202020204" pitchFamily="34" charset="0"/>
                <a:cs typeface="Arial" panose="020B0604020202020204" pitchFamily="34" charset="0"/>
              </a:rPr>
              <a:t> and </a:t>
            </a:r>
            <a:r>
              <a:rPr lang="en-CA" sz="800" b="1" dirty="0">
                <a:solidFill>
                  <a:srgbClr val="0A0A0A"/>
                </a:solidFill>
                <a:latin typeface="Arial" panose="020B0604020202020204" pitchFamily="34" charset="0"/>
                <a:cs typeface="Arial" panose="020B0604020202020204" pitchFamily="34" charset="0"/>
              </a:rPr>
              <a:t>rebuttal evidence</a:t>
            </a:r>
          </a:p>
        </p:txBody>
      </p:sp>
      <p:sp>
        <p:nvSpPr>
          <p:cNvPr id="39" name="TextBox 38"/>
          <p:cNvSpPr txBox="1"/>
          <p:nvPr/>
        </p:nvSpPr>
        <p:spPr>
          <a:xfrm>
            <a:off x="4956694" y="3570492"/>
            <a:ext cx="1489858" cy="21544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7) </a:t>
            </a:r>
            <a:r>
              <a:rPr lang="en-CA" sz="800" b="1" dirty="0">
                <a:solidFill>
                  <a:srgbClr val="0A0A0A"/>
                </a:solidFill>
                <a:latin typeface="Arial" panose="020B0604020202020204" pitchFamily="34" charset="0"/>
                <a:cs typeface="Arial" panose="020B0604020202020204" pitchFamily="34" charset="0"/>
              </a:rPr>
              <a:t>Oral hearing </a:t>
            </a:r>
            <a:r>
              <a:rPr lang="en-CA" sz="800" dirty="0">
                <a:solidFill>
                  <a:srgbClr val="0A0A0A"/>
                </a:solidFill>
                <a:latin typeface="Arial" panose="020B0604020202020204" pitchFamily="34" charset="0"/>
                <a:cs typeface="Arial" panose="020B0604020202020204" pitchFamily="34" charset="0"/>
              </a:rPr>
              <a:t>(if required)</a:t>
            </a:r>
            <a:endParaRPr lang="en-CA" sz="800" b="1" dirty="0">
              <a:solidFill>
                <a:srgbClr val="0A0A0A"/>
              </a:solidFill>
              <a:latin typeface="Arial" panose="020B0604020202020204" pitchFamily="34" charset="0"/>
              <a:cs typeface="Arial" panose="020B0604020202020204" pitchFamily="34" charset="0"/>
            </a:endParaRPr>
          </a:p>
        </p:txBody>
      </p:sp>
      <p:sp>
        <p:nvSpPr>
          <p:cNvPr id="45" name="TextBox 44"/>
          <p:cNvSpPr txBox="1"/>
          <p:nvPr/>
        </p:nvSpPr>
        <p:spPr>
          <a:xfrm>
            <a:off x="5759217" y="3838420"/>
            <a:ext cx="1045031" cy="33855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8) </a:t>
            </a:r>
            <a:r>
              <a:rPr lang="en-CA" sz="800" b="1" dirty="0">
                <a:solidFill>
                  <a:srgbClr val="0A0A0A"/>
                </a:solidFill>
                <a:latin typeface="Arial" panose="020B0604020202020204" pitchFamily="34" charset="0"/>
                <a:cs typeface="Arial" panose="020B0604020202020204" pitchFamily="34" charset="0"/>
              </a:rPr>
              <a:t>Argument</a:t>
            </a:r>
            <a:r>
              <a:rPr lang="en-CA" sz="800" dirty="0">
                <a:solidFill>
                  <a:srgbClr val="0A0A0A"/>
                </a:solidFill>
                <a:latin typeface="Arial" panose="020B0604020202020204" pitchFamily="34" charset="0"/>
                <a:cs typeface="Arial" panose="020B0604020202020204" pitchFamily="34" charset="0"/>
              </a:rPr>
              <a:t> and </a:t>
            </a:r>
            <a:r>
              <a:rPr lang="en-CA" sz="800" b="1" dirty="0">
                <a:solidFill>
                  <a:srgbClr val="0A0A0A"/>
                </a:solidFill>
                <a:latin typeface="Arial" panose="020B0604020202020204" pitchFamily="34" charset="0"/>
                <a:cs typeface="Arial" panose="020B0604020202020204" pitchFamily="34" charset="0"/>
              </a:rPr>
              <a:t>Reply Argument</a:t>
            </a:r>
          </a:p>
        </p:txBody>
      </p:sp>
      <p:sp>
        <p:nvSpPr>
          <p:cNvPr id="49" name="TextBox 48"/>
          <p:cNvSpPr txBox="1"/>
          <p:nvPr/>
        </p:nvSpPr>
        <p:spPr>
          <a:xfrm>
            <a:off x="6550776" y="4371950"/>
            <a:ext cx="757527" cy="215444"/>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9) </a:t>
            </a:r>
            <a:r>
              <a:rPr lang="en-CA" sz="800" b="1" dirty="0">
                <a:solidFill>
                  <a:srgbClr val="0A0A0A"/>
                </a:solidFill>
                <a:latin typeface="Arial" panose="020B0604020202020204" pitchFamily="34" charset="0"/>
                <a:cs typeface="Arial" panose="020B0604020202020204" pitchFamily="34" charset="0"/>
              </a:rPr>
              <a:t>Decision</a:t>
            </a:r>
          </a:p>
        </p:txBody>
      </p:sp>
      <p:sp>
        <p:nvSpPr>
          <p:cNvPr id="51" name="TextBox 50"/>
          <p:cNvSpPr txBox="1"/>
          <p:nvPr/>
        </p:nvSpPr>
        <p:spPr>
          <a:xfrm>
            <a:off x="7335102" y="4606002"/>
            <a:ext cx="1773402" cy="461665"/>
          </a:xfrm>
          <a:prstGeom prst="rect">
            <a:avLst/>
          </a:prstGeom>
          <a:noFill/>
          <a:ln w="25400">
            <a:solidFill>
              <a:srgbClr val="77B800"/>
            </a:solidFill>
          </a:ln>
        </p:spPr>
        <p:txBody>
          <a:bodyPr wrap="square" rtlCol="0">
            <a:spAutoFit/>
          </a:bodyPr>
          <a:lstStyle/>
          <a:p>
            <a:r>
              <a:rPr lang="en-CA" sz="800" dirty="0">
                <a:solidFill>
                  <a:srgbClr val="0A0A0A"/>
                </a:solidFill>
                <a:latin typeface="Arial" panose="020B0604020202020204" pitchFamily="34" charset="0"/>
                <a:cs typeface="Arial" panose="020B0604020202020204" pitchFamily="34" charset="0"/>
              </a:rPr>
              <a:t>10) Potential application by applicant or intervener for AUC to</a:t>
            </a:r>
            <a:r>
              <a:rPr lang="en-CA" sz="800" b="1" dirty="0">
                <a:solidFill>
                  <a:srgbClr val="0A0A0A"/>
                </a:solidFill>
                <a:latin typeface="Arial" panose="020B0604020202020204" pitchFamily="34" charset="0"/>
                <a:cs typeface="Arial" panose="020B0604020202020204" pitchFamily="34" charset="0"/>
              </a:rPr>
              <a:t> Review and Vary </a:t>
            </a:r>
            <a:r>
              <a:rPr lang="en-CA" sz="800" dirty="0">
                <a:solidFill>
                  <a:srgbClr val="0A0A0A"/>
                </a:solidFill>
                <a:latin typeface="Arial" panose="020B0604020202020204" pitchFamily="34" charset="0"/>
                <a:cs typeface="Arial" panose="020B0604020202020204" pitchFamily="34" charset="0"/>
              </a:rPr>
              <a:t>a decision</a:t>
            </a:r>
          </a:p>
        </p:txBody>
      </p:sp>
      <p:grpSp>
        <p:nvGrpSpPr>
          <p:cNvPr id="12" name="Group 11"/>
          <p:cNvGrpSpPr/>
          <p:nvPr/>
        </p:nvGrpSpPr>
        <p:grpSpPr>
          <a:xfrm>
            <a:off x="37840" y="1133975"/>
            <a:ext cx="7272808" cy="3932868"/>
            <a:chOff x="34052" y="1203598"/>
            <a:chExt cx="7272808" cy="3932868"/>
          </a:xfrm>
        </p:grpSpPr>
        <p:sp>
          <p:nvSpPr>
            <p:cNvPr id="4" name="Rectangle 3"/>
            <p:cNvSpPr/>
            <p:nvPr/>
          </p:nvSpPr>
          <p:spPr>
            <a:xfrm>
              <a:off x="34052" y="1465470"/>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826140" y="1871358"/>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Rectangle 21"/>
            <p:cNvSpPr/>
            <p:nvPr/>
          </p:nvSpPr>
          <p:spPr>
            <a:xfrm>
              <a:off x="1618228" y="2276861"/>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2410316" y="2682364"/>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5578668" y="4287700"/>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3202404" y="3087867"/>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3994492" y="3478392"/>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Rectangle 26"/>
            <p:cNvSpPr/>
            <p:nvPr/>
          </p:nvSpPr>
          <p:spPr>
            <a:xfrm>
              <a:off x="4786580" y="3890374"/>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Rectangle 4"/>
            <p:cNvSpPr/>
            <p:nvPr/>
          </p:nvSpPr>
          <p:spPr>
            <a:xfrm>
              <a:off x="826140" y="1609486"/>
              <a:ext cx="144016" cy="261872"/>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1618228" y="2015374"/>
              <a:ext cx="144016" cy="2628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Rectangle 28"/>
            <p:cNvSpPr/>
            <p:nvPr/>
          </p:nvSpPr>
          <p:spPr>
            <a:xfrm>
              <a:off x="2410316" y="2419564"/>
              <a:ext cx="144016" cy="2628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3202404" y="2826380"/>
              <a:ext cx="144016" cy="2628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Rectangle 30"/>
            <p:cNvSpPr/>
            <p:nvPr/>
          </p:nvSpPr>
          <p:spPr>
            <a:xfrm>
              <a:off x="3994492" y="3217449"/>
              <a:ext cx="144016" cy="2628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p:cNvSpPr/>
            <p:nvPr/>
          </p:nvSpPr>
          <p:spPr>
            <a:xfrm>
              <a:off x="4786580" y="3577477"/>
              <a:ext cx="144016" cy="3240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Rectangle 43"/>
            <p:cNvSpPr/>
            <p:nvPr/>
          </p:nvSpPr>
          <p:spPr>
            <a:xfrm>
              <a:off x="5578668" y="4025945"/>
              <a:ext cx="144016" cy="2628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Rectangle 45"/>
            <p:cNvSpPr/>
            <p:nvPr/>
          </p:nvSpPr>
          <p:spPr>
            <a:xfrm>
              <a:off x="6370756" y="4681975"/>
              <a:ext cx="936104" cy="144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Rectangle 47"/>
            <p:cNvSpPr/>
            <p:nvPr/>
          </p:nvSpPr>
          <p:spPr>
            <a:xfrm>
              <a:off x="6370756" y="4427814"/>
              <a:ext cx="144016" cy="2628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Rectangle 49"/>
            <p:cNvSpPr/>
            <p:nvPr/>
          </p:nvSpPr>
          <p:spPr>
            <a:xfrm>
              <a:off x="7160038" y="4813450"/>
              <a:ext cx="144477" cy="323016"/>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5" name="Rectangle 54"/>
            <p:cNvSpPr/>
            <p:nvPr/>
          </p:nvSpPr>
          <p:spPr>
            <a:xfrm>
              <a:off x="34052" y="1203598"/>
              <a:ext cx="144016" cy="261872"/>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0" name="Right Arrow 9"/>
          <p:cNvSpPr/>
          <p:nvPr/>
        </p:nvSpPr>
        <p:spPr>
          <a:xfrm>
            <a:off x="87279" y="1539863"/>
            <a:ext cx="727200" cy="259262"/>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800" dirty="0">
                <a:solidFill>
                  <a:srgbClr val="0A0A0A"/>
                </a:solidFill>
              </a:rPr>
              <a:t>1-2 </a:t>
            </a:r>
            <a:r>
              <a:rPr lang="en-CA" sz="800" dirty="0">
                <a:solidFill>
                  <a:srgbClr val="0A0A0A"/>
                </a:solidFill>
                <a:latin typeface="Arial" panose="020B0604020202020204" pitchFamily="34" charset="0"/>
                <a:cs typeface="Arial" panose="020B0604020202020204" pitchFamily="34" charset="0"/>
              </a:rPr>
              <a:t>days</a:t>
            </a:r>
          </a:p>
        </p:txBody>
      </p:sp>
      <p:sp>
        <p:nvSpPr>
          <p:cNvPr id="64" name="Right Arrow 63"/>
          <p:cNvSpPr/>
          <p:nvPr/>
        </p:nvSpPr>
        <p:spPr>
          <a:xfrm>
            <a:off x="880574" y="1975445"/>
            <a:ext cx="727200" cy="216024"/>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7" name="Right Arrow 66"/>
          <p:cNvSpPr/>
          <p:nvPr/>
        </p:nvSpPr>
        <p:spPr>
          <a:xfrm>
            <a:off x="2478047" y="2780144"/>
            <a:ext cx="725801" cy="238099"/>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800" dirty="0">
                <a:solidFill>
                  <a:srgbClr val="0A0A0A"/>
                </a:solidFill>
                <a:latin typeface="Arial" panose="020B0604020202020204" pitchFamily="34" charset="0"/>
                <a:cs typeface="Arial" panose="020B0604020202020204" pitchFamily="34" charset="0"/>
              </a:rPr>
              <a:t>2-3 weeks</a:t>
            </a:r>
          </a:p>
        </p:txBody>
      </p:sp>
      <p:sp>
        <p:nvSpPr>
          <p:cNvPr id="73" name="Right Arrow 72"/>
          <p:cNvSpPr/>
          <p:nvPr/>
        </p:nvSpPr>
        <p:spPr>
          <a:xfrm>
            <a:off x="4852912" y="3976542"/>
            <a:ext cx="727200" cy="216024"/>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4" name="Right Arrow 73"/>
          <p:cNvSpPr/>
          <p:nvPr/>
        </p:nvSpPr>
        <p:spPr>
          <a:xfrm>
            <a:off x="4057565" y="3579862"/>
            <a:ext cx="727200" cy="216024"/>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5" name="Right Arrow 74"/>
          <p:cNvSpPr/>
          <p:nvPr/>
        </p:nvSpPr>
        <p:spPr>
          <a:xfrm>
            <a:off x="1654460" y="2372656"/>
            <a:ext cx="727200" cy="216024"/>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5759217" y="2055284"/>
            <a:ext cx="3051944" cy="646331"/>
          </a:xfrm>
          <a:prstGeom prst="rect">
            <a:avLst/>
          </a:prstGeom>
          <a:noFill/>
          <a:ln w="25400">
            <a:solidFill>
              <a:srgbClr val="00AAD2"/>
            </a:solidFill>
          </a:ln>
        </p:spPr>
        <p:txBody>
          <a:bodyPr wrap="square" rtlCol="0">
            <a:spAutoFit/>
          </a:bodyPr>
          <a:lstStyle/>
          <a:p>
            <a:pPr lvl="0" fontAlgn="auto">
              <a:spcBef>
                <a:spcPts val="0"/>
              </a:spcBef>
              <a:spcAft>
                <a:spcPts val="0"/>
              </a:spcAft>
            </a:pPr>
            <a:r>
              <a:rPr lang="en-CA" sz="900" b="1" dirty="0">
                <a:solidFill>
                  <a:srgbClr val="0A0A0A"/>
                </a:solidFill>
                <a:latin typeface="Arial" panose="020B0604020202020204" pitchFamily="34" charset="0"/>
                <a:cs typeface="Arial" panose="020B0604020202020204" pitchFamily="34" charset="0"/>
              </a:rPr>
              <a:t>@ Step 4:</a:t>
            </a:r>
            <a:r>
              <a:rPr lang="en-CA" sz="900" dirty="0">
                <a:solidFill>
                  <a:srgbClr val="0A0A0A"/>
                </a:solidFill>
                <a:latin typeface="Arial" panose="020B0604020202020204" pitchFamily="34" charset="0"/>
                <a:cs typeface="Arial" panose="020B0604020202020204" pitchFamily="34" charset="0"/>
              </a:rPr>
              <a:t> </a:t>
            </a:r>
            <a:r>
              <a:rPr lang="en-CA" sz="900" b="1" dirty="0">
                <a:solidFill>
                  <a:srgbClr val="0A0A0A"/>
                </a:solidFill>
                <a:latin typeface="Arial" panose="020B0604020202020204" pitchFamily="34" charset="0"/>
                <a:cs typeface="Arial" panose="020B0604020202020204" pitchFamily="34" charset="0"/>
              </a:rPr>
              <a:t>UCA forms an intervention team </a:t>
            </a:r>
            <a:r>
              <a:rPr lang="en-CA" sz="900" dirty="0">
                <a:solidFill>
                  <a:srgbClr val="0A0A0A"/>
                </a:solidFill>
                <a:latin typeface="Arial" panose="020B0604020202020204" pitchFamily="34" charset="0"/>
                <a:cs typeface="Arial" panose="020B0604020202020204" pitchFamily="34" charset="0"/>
              </a:rPr>
              <a:t>if it decides to intervene in the AUC proceeding; team may include retained legal counsel and contracted technical experts</a:t>
            </a:r>
            <a:endParaRPr lang="en-CA" sz="1100" b="1" dirty="0">
              <a:solidFill>
                <a:srgbClr val="0A0A0A"/>
              </a:solidFill>
              <a:latin typeface="Arial" panose="020B0604020202020204" pitchFamily="34" charset="0"/>
              <a:cs typeface="Arial" panose="020B0604020202020204" pitchFamily="34" charset="0"/>
            </a:endParaRPr>
          </a:p>
        </p:txBody>
      </p:sp>
      <p:sp>
        <p:nvSpPr>
          <p:cNvPr id="11" name="Rectangle 10"/>
          <p:cNvSpPr/>
          <p:nvPr/>
        </p:nvSpPr>
        <p:spPr>
          <a:xfrm>
            <a:off x="84274" y="3909049"/>
            <a:ext cx="4676644" cy="369332"/>
          </a:xfrm>
          <a:prstGeom prst="rect">
            <a:avLst/>
          </a:prstGeom>
          <a:noFill/>
          <a:ln w="25400">
            <a:solidFill>
              <a:srgbClr val="00AAD2"/>
            </a:solidFill>
          </a:ln>
        </p:spPr>
        <p:txBody>
          <a:bodyPr wrap="square">
            <a:spAutoFit/>
          </a:bodyPr>
          <a:lstStyle/>
          <a:p>
            <a:pPr lvl="0" fontAlgn="auto">
              <a:spcBef>
                <a:spcPts val="0"/>
              </a:spcBef>
              <a:spcAft>
                <a:spcPts val="0"/>
              </a:spcAft>
            </a:pPr>
            <a:r>
              <a:rPr lang="en-CA" sz="900" b="1" dirty="0">
                <a:solidFill>
                  <a:srgbClr val="0A0A0A"/>
                </a:solidFill>
                <a:latin typeface="Arial" panose="020B0604020202020204" pitchFamily="34" charset="0"/>
                <a:cs typeface="Arial" panose="020B0604020202020204" pitchFamily="34" charset="0"/>
              </a:rPr>
              <a:t>@ Step 8: Argument and Reply Argument from UCA team </a:t>
            </a:r>
            <a:r>
              <a:rPr lang="en-CA" sz="900" dirty="0">
                <a:solidFill>
                  <a:srgbClr val="0A0A0A"/>
                </a:solidFill>
                <a:latin typeface="Arial" panose="020B0604020202020204" pitchFamily="34" charset="0"/>
                <a:cs typeface="Arial" panose="020B0604020202020204" pitchFamily="34" charset="0"/>
              </a:rPr>
              <a:t>are led by Legal counsel, with technical support from the contracted experts, and policy support from UCA staff.</a:t>
            </a:r>
            <a:endParaRPr lang="en-CA" sz="900" b="1" dirty="0">
              <a:solidFill>
                <a:srgbClr val="0A0A0A"/>
              </a:solidFill>
              <a:latin typeface="Arial" panose="020B0604020202020204" pitchFamily="34" charset="0"/>
              <a:cs typeface="Arial" panose="020B0604020202020204" pitchFamily="34" charset="0"/>
            </a:endParaRPr>
          </a:p>
        </p:txBody>
      </p:sp>
      <p:sp>
        <p:nvSpPr>
          <p:cNvPr id="13" name="Rectangle 12"/>
          <p:cNvSpPr/>
          <p:nvPr/>
        </p:nvSpPr>
        <p:spPr>
          <a:xfrm>
            <a:off x="142970" y="3019037"/>
            <a:ext cx="2202408" cy="646331"/>
          </a:xfrm>
          <a:prstGeom prst="rect">
            <a:avLst/>
          </a:prstGeom>
          <a:noFill/>
          <a:ln w="25400">
            <a:solidFill>
              <a:srgbClr val="00AAD2"/>
            </a:solidFill>
          </a:ln>
        </p:spPr>
        <p:txBody>
          <a:bodyPr wrap="square">
            <a:spAutoFit/>
          </a:bodyPr>
          <a:lstStyle/>
          <a:p>
            <a:pPr lvl="0" fontAlgn="auto">
              <a:spcBef>
                <a:spcPts val="0"/>
              </a:spcBef>
              <a:spcAft>
                <a:spcPts val="0"/>
              </a:spcAft>
            </a:pPr>
            <a:r>
              <a:rPr lang="en-CA" sz="900" b="1" dirty="0">
                <a:solidFill>
                  <a:srgbClr val="0A0A0A"/>
                </a:solidFill>
                <a:latin typeface="Arial" panose="020B0604020202020204" pitchFamily="34" charset="0"/>
                <a:cs typeface="Arial" panose="020B0604020202020204" pitchFamily="34" charset="0"/>
              </a:rPr>
              <a:t>@ Steps 5 and 6: submissions from UCA team</a:t>
            </a:r>
            <a:r>
              <a:rPr lang="en-CA" sz="900" dirty="0">
                <a:solidFill>
                  <a:srgbClr val="0A0A0A"/>
                </a:solidFill>
                <a:latin typeface="Arial" panose="020B0604020202020204" pitchFamily="34" charset="0"/>
                <a:cs typeface="Arial" panose="020B0604020202020204" pitchFamily="34" charset="0"/>
              </a:rPr>
              <a:t> are managed by UCA staff, with technical work provided by experts, and legal support as required</a:t>
            </a:r>
            <a:endParaRPr lang="en-CA" sz="900" b="1" dirty="0">
              <a:solidFill>
                <a:srgbClr val="0A0A0A"/>
              </a:solidFill>
              <a:latin typeface="Arial" panose="020B0604020202020204" pitchFamily="34" charset="0"/>
              <a:cs typeface="Arial" panose="020B0604020202020204" pitchFamily="34" charset="0"/>
            </a:endParaRPr>
          </a:p>
        </p:txBody>
      </p:sp>
      <p:sp>
        <p:nvSpPr>
          <p:cNvPr id="56" name="Right Arrow 55"/>
          <p:cNvSpPr/>
          <p:nvPr/>
        </p:nvSpPr>
        <p:spPr>
          <a:xfrm>
            <a:off x="773469" y="4608211"/>
            <a:ext cx="4776242" cy="432334"/>
          </a:xfrm>
          <a:prstGeom prst="rightArrow">
            <a:avLst/>
          </a:prstGeom>
          <a:noFill/>
          <a:ln>
            <a:solidFill>
              <a:srgbClr val="77B800"/>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pPr>
            <a:r>
              <a:rPr lang="en-CA" sz="900" dirty="0">
                <a:solidFill>
                  <a:srgbClr val="0A0A0A"/>
                </a:solidFill>
                <a:latin typeface="Arial" panose="020B0604020202020204" pitchFamily="34" charset="0"/>
                <a:cs typeface="Arial" panose="020B0604020202020204" pitchFamily="34" charset="0"/>
              </a:rPr>
              <a:t>AUC process from application to close of evidence typically ~6 months</a:t>
            </a:r>
            <a:endParaRPr lang="en-CA" sz="900" b="1" dirty="0">
              <a:solidFill>
                <a:srgbClr val="0A0A0A"/>
              </a:solidFill>
              <a:latin typeface="Arial" panose="020B0604020202020204" pitchFamily="34" charset="0"/>
              <a:cs typeface="Arial" panose="020B0604020202020204" pitchFamily="34" charset="0"/>
            </a:endParaRPr>
          </a:p>
        </p:txBody>
      </p:sp>
      <p:sp>
        <p:nvSpPr>
          <p:cNvPr id="15" name="Rectangle 14"/>
          <p:cNvSpPr/>
          <p:nvPr/>
        </p:nvSpPr>
        <p:spPr>
          <a:xfrm>
            <a:off x="6118988" y="1372388"/>
            <a:ext cx="287235" cy="182154"/>
          </a:xfrm>
          <a:prstGeom prst="rect">
            <a:avLst/>
          </a:prstGeom>
          <a:noFill/>
          <a:ln>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18988" y="1622716"/>
            <a:ext cx="287235" cy="182154"/>
          </a:xfrm>
          <a:prstGeom prst="rect">
            <a:avLst/>
          </a:prstGeom>
          <a:noFill/>
          <a:ln>
            <a:solidFill>
              <a:srgbClr val="00AA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368204" y="1064537"/>
            <a:ext cx="825867" cy="276999"/>
          </a:xfrm>
          <a:prstGeom prst="rect">
            <a:avLst/>
          </a:prstGeom>
          <a:noFill/>
        </p:spPr>
        <p:txBody>
          <a:bodyPr wrap="none" rtlCol="0">
            <a:spAutoFit/>
          </a:bodyPr>
          <a:lstStyle/>
          <a:p>
            <a:r>
              <a:rPr lang="en-CA" sz="1200" b="1" u="sng" dirty="0">
                <a:solidFill>
                  <a:srgbClr val="0A0A0A"/>
                </a:solidFill>
                <a:latin typeface="Arial" panose="020B0604020202020204" pitchFamily="34" charset="0"/>
                <a:cs typeface="Arial" panose="020B0604020202020204" pitchFamily="34" charset="0"/>
              </a:rPr>
              <a:t>LEGEND</a:t>
            </a:r>
            <a:endParaRPr lang="en-US" sz="1200" b="1" u="sng" dirty="0">
              <a:solidFill>
                <a:srgbClr val="0A0A0A"/>
              </a:solidFill>
              <a:latin typeface="Arial" panose="020B0604020202020204" pitchFamily="34" charset="0"/>
              <a:cs typeface="Arial" panose="020B0604020202020204" pitchFamily="34" charset="0"/>
            </a:endParaRPr>
          </a:p>
        </p:txBody>
      </p:sp>
      <p:sp>
        <p:nvSpPr>
          <p:cNvPr id="17" name="TextBox 16"/>
          <p:cNvSpPr txBox="1"/>
          <p:nvPr/>
        </p:nvSpPr>
        <p:spPr>
          <a:xfrm>
            <a:off x="6446552" y="1331523"/>
            <a:ext cx="1345240" cy="230832"/>
          </a:xfrm>
          <a:prstGeom prst="rect">
            <a:avLst/>
          </a:prstGeom>
          <a:noFill/>
        </p:spPr>
        <p:txBody>
          <a:bodyPr wrap="none" rtlCol="0">
            <a:spAutoFit/>
          </a:bodyPr>
          <a:lstStyle/>
          <a:p>
            <a:r>
              <a:rPr lang="en-CA" sz="900" b="1" dirty="0">
                <a:solidFill>
                  <a:srgbClr val="0A0A0A"/>
                </a:solidFill>
                <a:latin typeface="Arial" panose="020B0604020202020204" pitchFamily="34" charset="0"/>
                <a:cs typeface="Arial" panose="020B0604020202020204" pitchFamily="34" charset="0"/>
              </a:rPr>
              <a:t>AUC Review Process</a:t>
            </a:r>
            <a:endParaRPr lang="en-US" sz="900" b="1" dirty="0">
              <a:solidFill>
                <a:srgbClr val="0A0A0A"/>
              </a:solidFill>
              <a:latin typeface="Arial" panose="020B0604020202020204" pitchFamily="34" charset="0"/>
              <a:cs typeface="Arial" panose="020B0604020202020204" pitchFamily="34" charset="0"/>
            </a:endParaRPr>
          </a:p>
        </p:txBody>
      </p:sp>
      <p:sp>
        <p:nvSpPr>
          <p:cNvPr id="60" name="TextBox 59"/>
          <p:cNvSpPr txBox="1"/>
          <p:nvPr/>
        </p:nvSpPr>
        <p:spPr>
          <a:xfrm>
            <a:off x="6446552" y="1586291"/>
            <a:ext cx="2678938" cy="230832"/>
          </a:xfrm>
          <a:prstGeom prst="rect">
            <a:avLst/>
          </a:prstGeom>
          <a:noFill/>
        </p:spPr>
        <p:txBody>
          <a:bodyPr wrap="none" rtlCol="0">
            <a:spAutoFit/>
          </a:bodyPr>
          <a:lstStyle/>
          <a:p>
            <a:r>
              <a:rPr lang="en-CA" sz="900" b="1" dirty="0">
                <a:solidFill>
                  <a:srgbClr val="0A0A0A"/>
                </a:solidFill>
                <a:latin typeface="Arial" panose="020B0604020202020204" pitchFamily="34" charset="0"/>
                <a:cs typeface="Arial" panose="020B0604020202020204" pitchFamily="34" charset="0"/>
              </a:rPr>
              <a:t>UCA intervention activity within AUC process</a:t>
            </a:r>
            <a:endParaRPr lang="en-US" sz="900" b="1" dirty="0">
              <a:solidFill>
                <a:srgbClr val="0A0A0A"/>
              </a:solidFill>
              <a:latin typeface="Arial" panose="020B0604020202020204" pitchFamily="34" charset="0"/>
              <a:cs typeface="Arial" panose="020B0604020202020204" pitchFamily="34" charset="0"/>
            </a:endParaRPr>
          </a:p>
        </p:txBody>
      </p:sp>
      <p:cxnSp>
        <p:nvCxnSpPr>
          <p:cNvPr id="19" name="Straight Connector 18"/>
          <p:cNvCxnSpPr/>
          <p:nvPr/>
        </p:nvCxnSpPr>
        <p:spPr>
          <a:xfrm>
            <a:off x="5606772" y="4300689"/>
            <a:ext cx="0" cy="766154"/>
          </a:xfrm>
          <a:prstGeom prst="line">
            <a:avLst/>
          </a:prstGeom>
          <a:ln w="22225">
            <a:solidFill>
              <a:srgbClr val="00AAD2"/>
            </a:solidFill>
            <a:prstDash val="sysDash"/>
          </a:ln>
        </p:spPr>
        <p:style>
          <a:lnRef idx="1">
            <a:schemeClr val="accent1"/>
          </a:lnRef>
          <a:fillRef idx="0">
            <a:schemeClr val="accent1"/>
          </a:fillRef>
          <a:effectRef idx="0">
            <a:schemeClr val="accent1"/>
          </a:effectRef>
          <a:fontRef idx="minor">
            <a:schemeClr val="tx1"/>
          </a:fontRef>
        </p:style>
      </p:cxnSp>
      <p:sp>
        <p:nvSpPr>
          <p:cNvPr id="59" name="Right Arrow 58"/>
          <p:cNvSpPr/>
          <p:nvPr/>
        </p:nvSpPr>
        <p:spPr>
          <a:xfrm>
            <a:off x="3257606" y="3178447"/>
            <a:ext cx="725801" cy="238099"/>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800" dirty="0">
                <a:solidFill>
                  <a:srgbClr val="0A0A0A"/>
                </a:solidFill>
                <a:latin typeface="Arial" panose="020B0604020202020204" pitchFamily="34" charset="0"/>
                <a:cs typeface="Arial" panose="020B0604020202020204" pitchFamily="34" charset="0"/>
              </a:rPr>
              <a:t>4-6 weeks</a:t>
            </a:r>
          </a:p>
        </p:txBody>
      </p:sp>
      <p:sp>
        <p:nvSpPr>
          <p:cNvPr id="61" name="Right Arrow 60"/>
          <p:cNvSpPr/>
          <p:nvPr/>
        </p:nvSpPr>
        <p:spPr>
          <a:xfrm>
            <a:off x="5632635" y="4382919"/>
            <a:ext cx="725801" cy="238099"/>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800" dirty="0">
                <a:solidFill>
                  <a:srgbClr val="0A0A0A"/>
                </a:solidFill>
                <a:latin typeface="Arial" panose="020B0604020202020204" pitchFamily="34" charset="0"/>
                <a:cs typeface="Arial" panose="020B0604020202020204" pitchFamily="34" charset="0"/>
              </a:rPr>
              <a:t>90 days</a:t>
            </a:r>
          </a:p>
        </p:txBody>
      </p:sp>
      <p:sp>
        <p:nvSpPr>
          <p:cNvPr id="62" name="Right Arrow 61"/>
          <p:cNvSpPr/>
          <p:nvPr/>
        </p:nvSpPr>
        <p:spPr>
          <a:xfrm>
            <a:off x="6416461" y="4786285"/>
            <a:ext cx="725801" cy="238099"/>
          </a:xfrm>
          <a:prstGeom prst="rightArrow">
            <a:avLst/>
          </a:prstGeom>
          <a:noFill/>
          <a:ln w="12700">
            <a:solidFill>
              <a:srgbClr val="77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800" dirty="0">
                <a:solidFill>
                  <a:srgbClr val="0A0A0A"/>
                </a:solidFill>
                <a:latin typeface="Arial" panose="020B0604020202020204" pitchFamily="34" charset="0"/>
                <a:cs typeface="Arial" panose="020B0604020202020204" pitchFamily="34" charset="0"/>
              </a:rPr>
              <a:t>60 days</a:t>
            </a:r>
          </a:p>
        </p:txBody>
      </p:sp>
    </p:spTree>
    <p:extLst>
      <p:ext uri="{BB962C8B-B14F-4D97-AF65-F5344CB8AC3E}">
        <p14:creationId xmlns:p14="http://schemas.microsoft.com/office/powerpoint/2010/main" val="414373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Key AUC Statistics: Electricity Distribution</a:t>
            </a:r>
          </a:p>
        </p:txBody>
      </p:sp>
      <p:sp>
        <p:nvSpPr>
          <p:cNvPr id="4" name="Slide Number Placeholder 3"/>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sp>
        <p:nvSpPr>
          <p:cNvPr id="119" name="Rectangle 118"/>
          <p:cNvSpPr/>
          <p:nvPr/>
        </p:nvSpPr>
        <p:spPr>
          <a:xfrm>
            <a:off x="7740352" y="4605992"/>
            <a:ext cx="1296144" cy="4006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2" name="Group 1"/>
          <p:cNvGrpSpPr/>
          <p:nvPr/>
        </p:nvGrpSpPr>
        <p:grpSpPr>
          <a:xfrm>
            <a:off x="467544" y="915566"/>
            <a:ext cx="8089881" cy="1435922"/>
            <a:chOff x="467544" y="1027846"/>
            <a:chExt cx="8089881" cy="1435922"/>
          </a:xfrm>
        </p:grpSpPr>
        <p:sp>
          <p:nvSpPr>
            <p:cNvPr id="38" name="Round Single Corner Rectangle 37"/>
            <p:cNvSpPr/>
            <p:nvPr/>
          </p:nvSpPr>
          <p:spPr>
            <a:xfrm>
              <a:off x="2592495" y="1407618"/>
              <a:ext cx="360040" cy="72008"/>
            </a:xfrm>
            <a:prstGeom prst="round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39" name="Picture 38"/>
            <p:cNvPicPr>
              <a:picLocks noChangeAspect="1"/>
            </p:cNvPicPr>
            <p:nvPr/>
          </p:nvPicPr>
          <p:blipFill rotWithShape="1">
            <a:blip r:embed="rId3" cstate="print">
              <a:extLst>
                <a:ext uri="{28A0092B-C50C-407E-A947-70E740481C1C}">
                  <a14:useLocalDpi xmlns:a14="http://schemas.microsoft.com/office/drawing/2010/main" val="0"/>
                </a:ext>
              </a:extLst>
            </a:blip>
            <a:srcRect l="33113" r="47532" b="21179"/>
            <a:stretch/>
          </p:blipFill>
          <p:spPr>
            <a:xfrm>
              <a:off x="4211960" y="1027846"/>
              <a:ext cx="561524" cy="1429200"/>
            </a:xfrm>
            <a:prstGeom prst="rect">
              <a:avLst/>
            </a:prstGeom>
            <a:ln>
              <a:noFill/>
            </a:ln>
          </p:spPr>
        </p:pic>
        <p:pic>
          <p:nvPicPr>
            <p:cNvPr id="40" name="Picture 39"/>
            <p:cNvPicPr>
              <a:picLocks noChangeAspect="1"/>
            </p:cNvPicPr>
            <p:nvPr/>
          </p:nvPicPr>
          <p:blipFill rotWithShape="1">
            <a:blip r:embed="rId3" cstate="print">
              <a:extLst>
                <a:ext uri="{28A0092B-C50C-407E-A947-70E740481C1C}">
                  <a14:useLocalDpi xmlns:a14="http://schemas.microsoft.com/office/drawing/2010/main" val="0"/>
                </a:ext>
              </a:extLst>
            </a:blip>
            <a:srcRect l="33113" r="47532" b="21179"/>
            <a:stretch/>
          </p:blipFill>
          <p:spPr>
            <a:xfrm>
              <a:off x="467544" y="1034041"/>
              <a:ext cx="561524" cy="1429200"/>
            </a:xfrm>
            <a:prstGeom prst="rect">
              <a:avLst/>
            </a:prstGeom>
            <a:ln>
              <a:noFill/>
            </a:ln>
          </p:spPr>
        </p:pic>
        <p:pic>
          <p:nvPicPr>
            <p:cNvPr id="41" name="Picture 40"/>
            <p:cNvPicPr>
              <a:picLocks noChangeAspect="1"/>
            </p:cNvPicPr>
            <p:nvPr/>
          </p:nvPicPr>
          <p:blipFill rotWithShape="1">
            <a:blip r:embed="rId3" cstate="print">
              <a:extLst>
                <a:ext uri="{28A0092B-C50C-407E-A947-70E740481C1C}">
                  <a14:useLocalDpi xmlns:a14="http://schemas.microsoft.com/office/drawing/2010/main" val="0"/>
                </a:ext>
              </a:extLst>
            </a:blip>
            <a:srcRect l="33113" r="47532" b="21179"/>
            <a:stretch/>
          </p:blipFill>
          <p:spPr>
            <a:xfrm>
              <a:off x="2366679" y="1034568"/>
              <a:ext cx="561524" cy="1429200"/>
            </a:xfrm>
            <a:prstGeom prst="rect">
              <a:avLst/>
            </a:prstGeom>
            <a:ln>
              <a:noFill/>
            </a:ln>
          </p:spPr>
        </p:pic>
        <p:sp>
          <p:nvSpPr>
            <p:cNvPr id="42" name="Freeform 41"/>
            <p:cNvSpPr/>
            <p:nvPr/>
          </p:nvSpPr>
          <p:spPr>
            <a:xfrm>
              <a:off x="1026728" y="1431318"/>
              <a:ext cx="1344342" cy="60970"/>
            </a:xfrm>
            <a:custGeom>
              <a:avLst/>
              <a:gdLst>
                <a:gd name="connsiteX0" fmla="*/ 0 w 544830"/>
                <a:gd name="connsiteY0" fmla="*/ 3810 h 60970"/>
                <a:gd name="connsiteX1" fmla="*/ 220980 w 544830"/>
                <a:gd name="connsiteY1" fmla="*/ 60960 h 60970"/>
                <a:gd name="connsiteX2" fmla="*/ 544830 w 544830"/>
                <a:gd name="connsiteY2" fmla="*/ 0 h 60970"/>
              </a:gdLst>
              <a:ahLst/>
              <a:cxnLst>
                <a:cxn ang="0">
                  <a:pos x="connsiteX0" y="connsiteY0"/>
                </a:cxn>
                <a:cxn ang="0">
                  <a:pos x="connsiteX1" y="connsiteY1"/>
                </a:cxn>
                <a:cxn ang="0">
                  <a:pos x="connsiteX2" y="connsiteY2"/>
                </a:cxn>
              </a:cxnLst>
              <a:rect l="l" t="t" r="r" b="b"/>
              <a:pathLst>
                <a:path w="544830" h="60970">
                  <a:moveTo>
                    <a:pt x="0" y="3810"/>
                  </a:moveTo>
                  <a:cubicBezTo>
                    <a:pt x="65087" y="32702"/>
                    <a:pt x="130175" y="61595"/>
                    <a:pt x="220980" y="60960"/>
                  </a:cubicBezTo>
                  <a:cubicBezTo>
                    <a:pt x="311785" y="60325"/>
                    <a:pt x="428307" y="30162"/>
                    <a:pt x="544830" y="0"/>
                  </a:cubicBezTo>
                </a:path>
              </a:pathLst>
            </a:custGeom>
            <a:no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Freeform 43"/>
            <p:cNvSpPr/>
            <p:nvPr/>
          </p:nvSpPr>
          <p:spPr>
            <a:xfrm>
              <a:off x="2874514" y="1418656"/>
              <a:ext cx="1344342" cy="60970"/>
            </a:xfrm>
            <a:custGeom>
              <a:avLst/>
              <a:gdLst>
                <a:gd name="connsiteX0" fmla="*/ 0 w 544830"/>
                <a:gd name="connsiteY0" fmla="*/ 3810 h 60970"/>
                <a:gd name="connsiteX1" fmla="*/ 220980 w 544830"/>
                <a:gd name="connsiteY1" fmla="*/ 60960 h 60970"/>
                <a:gd name="connsiteX2" fmla="*/ 544830 w 544830"/>
                <a:gd name="connsiteY2" fmla="*/ 0 h 60970"/>
              </a:gdLst>
              <a:ahLst/>
              <a:cxnLst>
                <a:cxn ang="0">
                  <a:pos x="connsiteX0" y="connsiteY0"/>
                </a:cxn>
                <a:cxn ang="0">
                  <a:pos x="connsiteX1" y="connsiteY1"/>
                </a:cxn>
                <a:cxn ang="0">
                  <a:pos x="connsiteX2" y="connsiteY2"/>
                </a:cxn>
              </a:cxnLst>
              <a:rect l="l" t="t" r="r" b="b"/>
              <a:pathLst>
                <a:path w="544830" h="60970">
                  <a:moveTo>
                    <a:pt x="0" y="3810"/>
                  </a:moveTo>
                  <a:cubicBezTo>
                    <a:pt x="65087" y="32702"/>
                    <a:pt x="130175" y="61595"/>
                    <a:pt x="220980" y="60960"/>
                  </a:cubicBezTo>
                  <a:cubicBezTo>
                    <a:pt x="311785" y="60325"/>
                    <a:pt x="428307" y="30162"/>
                    <a:pt x="544830" y="0"/>
                  </a:cubicBezTo>
                </a:path>
              </a:pathLst>
            </a:custGeom>
            <a:no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45" name="Picture 44"/>
            <p:cNvPicPr>
              <a:picLocks noChangeAspect="1"/>
            </p:cNvPicPr>
            <p:nvPr/>
          </p:nvPicPr>
          <p:blipFill rotWithShape="1">
            <a:blip r:embed="rId3" cstate="print">
              <a:extLst>
                <a:ext uri="{28A0092B-C50C-407E-A947-70E740481C1C}">
                  <a14:useLocalDpi xmlns:a14="http://schemas.microsoft.com/office/drawing/2010/main" val="0"/>
                </a:ext>
              </a:extLst>
            </a:blip>
            <a:srcRect l="33113" r="47532" b="21179"/>
            <a:stretch/>
          </p:blipFill>
          <p:spPr>
            <a:xfrm>
              <a:off x="6111095" y="1034568"/>
              <a:ext cx="561524" cy="1429200"/>
            </a:xfrm>
            <a:prstGeom prst="rect">
              <a:avLst/>
            </a:prstGeom>
            <a:ln>
              <a:noFill/>
            </a:ln>
          </p:spPr>
        </p:pic>
        <p:sp>
          <p:nvSpPr>
            <p:cNvPr id="58" name="Freeform 57"/>
            <p:cNvSpPr/>
            <p:nvPr/>
          </p:nvSpPr>
          <p:spPr>
            <a:xfrm>
              <a:off x="4773649" y="1425378"/>
              <a:ext cx="1344342" cy="60970"/>
            </a:xfrm>
            <a:custGeom>
              <a:avLst/>
              <a:gdLst>
                <a:gd name="connsiteX0" fmla="*/ 0 w 544830"/>
                <a:gd name="connsiteY0" fmla="*/ 3810 h 60970"/>
                <a:gd name="connsiteX1" fmla="*/ 220980 w 544830"/>
                <a:gd name="connsiteY1" fmla="*/ 60960 h 60970"/>
                <a:gd name="connsiteX2" fmla="*/ 544830 w 544830"/>
                <a:gd name="connsiteY2" fmla="*/ 0 h 60970"/>
              </a:gdLst>
              <a:ahLst/>
              <a:cxnLst>
                <a:cxn ang="0">
                  <a:pos x="connsiteX0" y="connsiteY0"/>
                </a:cxn>
                <a:cxn ang="0">
                  <a:pos x="connsiteX1" y="connsiteY1"/>
                </a:cxn>
                <a:cxn ang="0">
                  <a:pos x="connsiteX2" y="connsiteY2"/>
                </a:cxn>
              </a:cxnLst>
              <a:rect l="l" t="t" r="r" b="b"/>
              <a:pathLst>
                <a:path w="544830" h="60970">
                  <a:moveTo>
                    <a:pt x="0" y="3810"/>
                  </a:moveTo>
                  <a:cubicBezTo>
                    <a:pt x="65087" y="32702"/>
                    <a:pt x="130175" y="61595"/>
                    <a:pt x="220980" y="60960"/>
                  </a:cubicBezTo>
                  <a:cubicBezTo>
                    <a:pt x="311785" y="60325"/>
                    <a:pt x="428307" y="30162"/>
                    <a:pt x="544830" y="0"/>
                  </a:cubicBezTo>
                </a:path>
              </a:pathLst>
            </a:custGeom>
            <a:no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9" name="Picture 58"/>
            <p:cNvPicPr>
              <a:picLocks noChangeAspect="1"/>
            </p:cNvPicPr>
            <p:nvPr/>
          </p:nvPicPr>
          <p:blipFill rotWithShape="1">
            <a:blip r:embed="rId3" cstate="print">
              <a:extLst>
                <a:ext uri="{28A0092B-C50C-407E-A947-70E740481C1C}">
                  <a14:useLocalDpi xmlns:a14="http://schemas.microsoft.com/office/drawing/2010/main" val="0"/>
                </a:ext>
              </a:extLst>
            </a:blip>
            <a:srcRect l="33113" r="47532" b="21179"/>
            <a:stretch/>
          </p:blipFill>
          <p:spPr>
            <a:xfrm>
              <a:off x="7995901" y="1032286"/>
              <a:ext cx="561524" cy="1429200"/>
            </a:xfrm>
            <a:prstGeom prst="rect">
              <a:avLst/>
            </a:prstGeom>
            <a:ln>
              <a:noFill/>
            </a:ln>
          </p:spPr>
        </p:pic>
        <p:sp>
          <p:nvSpPr>
            <p:cNvPr id="60" name="Freeform 59"/>
            <p:cNvSpPr/>
            <p:nvPr/>
          </p:nvSpPr>
          <p:spPr>
            <a:xfrm>
              <a:off x="6658455" y="1423096"/>
              <a:ext cx="1344342" cy="60970"/>
            </a:xfrm>
            <a:custGeom>
              <a:avLst/>
              <a:gdLst>
                <a:gd name="connsiteX0" fmla="*/ 0 w 544830"/>
                <a:gd name="connsiteY0" fmla="*/ 3810 h 60970"/>
                <a:gd name="connsiteX1" fmla="*/ 220980 w 544830"/>
                <a:gd name="connsiteY1" fmla="*/ 60960 h 60970"/>
                <a:gd name="connsiteX2" fmla="*/ 544830 w 544830"/>
                <a:gd name="connsiteY2" fmla="*/ 0 h 60970"/>
              </a:gdLst>
              <a:ahLst/>
              <a:cxnLst>
                <a:cxn ang="0">
                  <a:pos x="connsiteX0" y="connsiteY0"/>
                </a:cxn>
                <a:cxn ang="0">
                  <a:pos x="connsiteX1" y="connsiteY1"/>
                </a:cxn>
                <a:cxn ang="0">
                  <a:pos x="connsiteX2" y="connsiteY2"/>
                </a:cxn>
              </a:cxnLst>
              <a:rect l="l" t="t" r="r" b="b"/>
              <a:pathLst>
                <a:path w="544830" h="60970">
                  <a:moveTo>
                    <a:pt x="0" y="3810"/>
                  </a:moveTo>
                  <a:cubicBezTo>
                    <a:pt x="65087" y="32702"/>
                    <a:pt x="130175" y="61595"/>
                    <a:pt x="220980" y="60960"/>
                  </a:cubicBezTo>
                  <a:cubicBezTo>
                    <a:pt x="311785" y="60325"/>
                    <a:pt x="428307" y="30162"/>
                    <a:pt x="544830" y="0"/>
                  </a:cubicBezTo>
                </a:path>
              </a:pathLst>
            </a:custGeom>
            <a:no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29" name="TextBox 28"/>
          <p:cNvSpPr txBox="1"/>
          <p:nvPr/>
        </p:nvSpPr>
        <p:spPr>
          <a:xfrm>
            <a:off x="6228184" y="4645174"/>
            <a:ext cx="2329241" cy="369332"/>
          </a:xfrm>
          <a:prstGeom prst="rect">
            <a:avLst/>
          </a:prstGeom>
          <a:noFill/>
        </p:spPr>
        <p:txBody>
          <a:bodyPr wrap="square" rtlCol="0">
            <a:spAutoFit/>
          </a:bodyPr>
          <a:lstStyle/>
          <a:p>
            <a:r>
              <a:rPr lang="en-CA" sz="900" i="1" dirty="0">
                <a:latin typeface="Arial" panose="020B0604020202020204" pitchFamily="34" charset="0"/>
                <a:cs typeface="Arial" panose="020B0604020202020204" pitchFamily="34" charset="0"/>
              </a:rPr>
              <a:t>Source: AUC audited financial statements, as of May 30, 2025.</a:t>
            </a:r>
          </a:p>
        </p:txBody>
      </p:sp>
      <p:graphicFrame>
        <p:nvGraphicFramePr>
          <p:cNvPr id="30" name="Table 29"/>
          <p:cNvGraphicFramePr>
            <a:graphicFrameLocks noGrp="1"/>
          </p:cNvGraphicFramePr>
          <p:nvPr>
            <p:extLst>
              <p:ext uri="{D42A27DB-BD31-4B8C-83A1-F6EECF244321}">
                <p14:modId xmlns:p14="http://schemas.microsoft.com/office/powerpoint/2010/main" val="1441440160"/>
              </p:ext>
            </p:extLst>
          </p:nvPr>
        </p:nvGraphicFramePr>
        <p:xfrm>
          <a:off x="539552" y="2440005"/>
          <a:ext cx="8064896" cy="2205169"/>
        </p:xfrm>
        <a:graphic>
          <a:graphicData uri="http://schemas.openxmlformats.org/drawingml/2006/table">
            <a:tbl>
              <a:tblPr firstRow="1" lastRow="1" bandRow="1">
                <a:tableStyleId>{F5AB1C69-6EDB-4FF4-983F-18BD219EF322}</a:tableStyleId>
              </a:tblPr>
              <a:tblGrid>
                <a:gridCol w="1584176">
                  <a:extLst>
                    <a:ext uri="{9D8B030D-6E8A-4147-A177-3AD203B41FA5}">
                      <a16:colId xmlns:a16="http://schemas.microsoft.com/office/drawing/2014/main" val="3648679270"/>
                    </a:ext>
                  </a:extLst>
                </a:gridCol>
                <a:gridCol w="2448272">
                  <a:extLst>
                    <a:ext uri="{9D8B030D-6E8A-4147-A177-3AD203B41FA5}">
                      <a16:colId xmlns:a16="http://schemas.microsoft.com/office/drawing/2014/main" val="2804022366"/>
                    </a:ext>
                  </a:extLst>
                </a:gridCol>
                <a:gridCol w="1512168">
                  <a:extLst>
                    <a:ext uri="{9D8B030D-6E8A-4147-A177-3AD203B41FA5}">
                      <a16:colId xmlns:a16="http://schemas.microsoft.com/office/drawing/2014/main" val="138379417"/>
                    </a:ext>
                  </a:extLst>
                </a:gridCol>
                <a:gridCol w="2520280">
                  <a:extLst>
                    <a:ext uri="{9D8B030D-6E8A-4147-A177-3AD203B41FA5}">
                      <a16:colId xmlns:a16="http://schemas.microsoft.com/office/drawing/2014/main" val="936092000"/>
                    </a:ext>
                  </a:extLst>
                </a:gridCol>
              </a:tblGrid>
              <a:tr h="33064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2024 Total Annual Revenue Requirement</a:t>
                      </a:r>
                    </a:p>
                  </a:txBody>
                  <a:tcPr/>
                </a:tc>
                <a:tc hMerge="1">
                  <a:txBody>
                    <a:bodyPr/>
                    <a:lstStyle/>
                    <a:p>
                      <a:endParaRPr lang="en-CA"/>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2024 Rate Base</a:t>
                      </a:r>
                    </a:p>
                  </a:txBody>
                  <a:tcPr/>
                </a:tc>
                <a:tc hMerge="1">
                  <a:txBody>
                    <a:bodyPr/>
                    <a:lstStyle/>
                    <a:p>
                      <a:endParaRPr lang="en-CA"/>
                    </a:p>
                  </a:txBody>
                  <a:tcPr/>
                </a:tc>
                <a:extLst>
                  <a:ext uri="{0D108BD9-81ED-4DB2-BD59-A6C34878D82A}">
                    <a16:rowId xmlns:a16="http://schemas.microsoft.com/office/drawing/2014/main" val="3018521403"/>
                  </a:ext>
                </a:extLst>
              </a:tr>
              <a:tr h="88717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050" dirty="0">
                          <a:latin typeface="Arial" panose="020B0604020202020204" pitchFamily="34" charset="0"/>
                          <a:cs typeface="Arial" panose="020B0604020202020204" pitchFamily="34" charset="0"/>
                        </a:rPr>
                        <a:t>All approved expenditures that utilities incur to operate the distribution system (e.g. power poles and wires, buildings, office equipment, salaries, debt, etc.). </a:t>
                      </a:r>
                    </a:p>
                  </a:txBody>
                  <a:tcPr/>
                </a:tc>
                <a:tc hMerge="1">
                  <a:txBody>
                    <a:bodyPr/>
                    <a:lstStyle/>
                    <a:p>
                      <a:endParaRPr lang="en-CA"/>
                    </a:p>
                  </a:txBody>
                  <a:tcPr/>
                </a:tc>
                <a:tc gridSpan="2">
                  <a:txBody>
                    <a:bodyPr/>
                    <a:lstStyle/>
                    <a:p>
                      <a:r>
                        <a:rPr lang="en-US" sz="1050" dirty="0">
                          <a:latin typeface="Arial" panose="020B0604020202020204" pitchFamily="34" charset="0"/>
                          <a:cs typeface="Arial" panose="020B0604020202020204" pitchFamily="34" charset="0"/>
                        </a:rPr>
                        <a:t>The value of property on which a utility company is permitted to earn a specified rate of return, in accordance with AUC rules. </a:t>
                      </a:r>
                    </a:p>
                    <a:p>
                      <a:endParaRPr lang="en-US" sz="1050" dirty="0">
                        <a:latin typeface="Arial" panose="020B0604020202020204" pitchFamily="34" charset="0"/>
                        <a:cs typeface="Arial" panose="020B0604020202020204" pitchFamily="34" charset="0"/>
                      </a:endParaRPr>
                    </a:p>
                    <a:p>
                      <a:r>
                        <a:rPr lang="en-US" sz="1050" dirty="0">
                          <a:latin typeface="Arial" panose="020B0604020202020204" pitchFamily="34" charset="0"/>
                          <a:cs typeface="Arial" panose="020B0604020202020204" pitchFamily="34" charset="0"/>
                        </a:rPr>
                        <a:t>In general, the rate base consists value of the property used by the utility company in providing service.</a:t>
                      </a:r>
                    </a:p>
                  </a:txBody>
                  <a:tcPr/>
                </a:tc>
                <a:tc hMerge="1">
                  <a:txBody>
                    <a:bodyPr/>
                    <a:lstStyle/>
                    <a:p>
                      <a:endParaRPr lang="en-CA"/>
                    </a:p>
                  </a:txBody>
                  <a:tcPr/>
                </a:tc>
                <a:extLst>
                  <a:ext uri="{0D108BD9-81ED-4DB2-BD59-A6C34878D82A}">
                    <a16:rowId xmlns:a16="http://schemas.microsoft.com/office/drawing/2014/main" val="671712877"/>
                  </a:ext>
                </a:extLst>
              </a:tr>
              <a:tr h="727942">
                <a:tc>
                  <a:txBody>
                    <a:bodyPr/>
                    <a:lstStyle/>
                    <a:p>
                      <a:pPr algn="l"/>
                      <a:r>
                        <a:rPr lang="en-CA" sz="1050" b="0" dirty="0">
                          <a:latin typeface="Arial" panose="020B0604020202020204" pitchFamily="34" charset="0"/>
                          <a:cs typeface="Arial" panose="020B0604020202020204" pitchFamily="34" charset="0"/>
                        </a:rPr>
                        <a:t>ATCO Electric: </a:t>
                      </a:r>
                    </a:p>
                    <a:p>
                      <a:pPr algn="l"/>
                      <a:r>
                        <a:rPr lang="en-CA" sz="1050" b="0" dirty="0" err="1">
                          <a:latin typeface="Arial" panose="020B0604020202020204" pitchFamily="34" charset="0"/>
                          <a:cs typeface="Arial" panose="020B0604020202020204" pitchFamily="34" charset="0"/>
                        </a:rPr>
                        <a:t>FortisAlberta</a:t>
                      </a:r>
                      <a:r>
                        <a:rPr lang="en-CA" sz="1050" b="0" dirty="0">
                          <a:latin typeface="Arial" panose="020B0604020202020204" pitchFamily="34" charset="0"/>
                          <a:cs typeface="Arial" panose="020B0604020202020204" pitchFamily="34" charset="0"/>
                        </a:rPr>
                        <a:t>: </a:t>
                      </a:r>
                    </a:p>
                    <a:p>
                      <a:pPr algn="l"/>
                      <a:r>
                        <a:rPr lang="en-CA" sz="1050" b="0" dirty="0">
                          <a:latin typeface="Arial" panose="020B0604020202020204" pitchFamily="34" charset="0"/>
                          <a:cs typeface="Arial" panose="020B0604020202020204" pitchFamily="34" charset="0"/>
                        </a:rPr>
                        <a:t>ENMAX:</a:t>
                      </a:r>
                    </a:p>
                    <a:p>
                      <a:pPr algn="l"/>
                      <a:r>
                        <a:rPr lang="en-CA" sz="1050" b="0" dirty="0">
                          <a:latin typeface="Arial" panose="020B0604020202020204" pitchFamily="34" charset="0"/>
                          <a:cs typeface="Arial" panose="020B0604020202020204" pitchFamily="34" charset="0"/>
                        </a:rPr>
                        <a:t>EPCOR: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050" b="0" dirty="0">
                          <a:latin typeface="Arial" panose="020B0604020202020204" pitchFamily="34" charset="0"/>
                          <a:cs typeface="Arial" panose="020B0604020202020204" pitchFamily="34" charset="0"/>
                        </a:rPr>
                        <a:t>$1.002 billion (▲$19.4 million)</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050" b="0" dirty="0">
                          <a:latin typeface="Arial" panose="020B0604020202020204" pitchFamily="34" charset="0"/>
                          <a:cs typeface="Arial" panose="020B0604020202020204" pitchFamily="34" charset="0"/>
                        </a:rPr>
                        <a:t>$751.90 million (▲$73.9 million)</a:t>
                      </a:r>
                    </a:p>
                    <a:p>
                      <a:pPr algn="l"/>
                      <a:r>
                        <a:rPr lang="en-CA" sz="1050" b="0" dirty="0">
                          <a:latin typeface="Arial" panose="020B0604020202020204" pitchFamily="34" charset="0"/>
                          <a:cs typeface="Arial" panose="020B0604020202020204" pitchFamily="34" charset="0"/>
                        </a:rPr>
                        <a:t>$749.91 million (▲$32.63 million)</a:t>
                      </a:r>
                    </a:p>
                    <a:p>
                      <a:pPr algn="l"/>
                      <a:r>
                        <a:rPr lang="en-CA" sz="1050" b="0" dirty="0">
                          <a:latin typeface="Arial" panose="020B0604020202020204" pitchFamily="34" charset="0"/>
                          <a:cs typeface="Arial" panose="020B0604020202020204" pitchFamily="34" charset="0"/>
                        </a:rPr>
                        <a:t>$377.76 million (▲$33.08 million)</a:t>
                      </a:r>
                    </a:p>
                  </a:txBody>
                  <a:tcPr/>
                </a:tc>
                <a:tc>
                  <a:txBody>
                    <a:bodyPr/>
                    <a:lstStyle/>
                    <a:p>
                      <a:pPr algn="l"/>
                      <a:r>
                        <a:rPr lang="en-CA" sz="1050" b="0" dirty="0" err="1">
                          <a:latin typeface="Arial" panose="020B0604020202020204" pitchFamily="34" charset="0"/>
                          <a:cs typeface="Arial" panose="020B0604020202020204" pitchFamily="34" charset="0"/>
                        </a:rPr>
                        <a:t>FortisAlberta</a:t>
                      </a:r>
                      <a:r>
                        <a:rPr lang="en-CA" sz="1050" b="0" dirty="0">
                          <a:latin typeface="Arial" panose="020B0604020202020204" pitchFamily="34" charset="0"/>
                          <a:cs typeface="Arial" panose="020B0604020202020204" pitchFamily="34" charset="0"/>
                        </a:rPr>
                        <a:t>: </a:t>
                      </a:r>
                    </a:p>
                    <a:p>
                      <a:pPr algn="l"/>
                      <a:r>
                        <a:rPr lang="en-CA" sz="1050" b="0" dirty="0">
                          <a:latin typeface="Arial" panose="020B0604020202020204" pitchFamily="34" charset="0"/>
                          <a:cs typeface="Arial" panose="020B0604020202020204" pitchFamily="34" charset="0"/>
                        </a:rPr>
                        <a:t>ATCO Electric: </a:t>
                      </a:r>
                    </a:p>
                    <a:p>
                      <a:pPr algn="l"/>
                      <a:r>
                        <a:rPr lang="en-CA" sz="1050" b="0" dirty="0">
                          <a:latin typeface="Arial" panose="020B0604020202020204" pitchFamily="34" charset="0"/>
                          <a:cs typeface="Arial" panose="020B0604020202020204" pitchFamily="34" charset="0"/>
                        </a:rPr>
                        <a:t>ENMAX:</a:t>
                      </a:r>
                    </a:p>
                    <a:p>
                      <a:pPr algn="l"/>
                      <a:r>
                        <a:rPr lang="en-CA" sz="1050" b="0" dirty="0">
                          <a:latin typeface="Arial" panose="020B0604020202020204" pitchFamily="34" charset="0"/>
                          <a:cs typeface="Arial" panose="020B0604020202020204" pitchFamily="34" charset="0"/>
                        </a:rPr>
                        <a:t>EPCOR:</a:t>
                      </a:r>
                    </a:p>
                  </a:txBody>
                  <a:tcPr/>
                </a:tc>
                <a:tc>
                  <a:txBody>
                    <a:bodyPr/>
                    <a:lstStyle/>
                    <a:p>
                      <a:r>
                        <a:rPr lang="en-CA" sz="1050" dirty="0">
                          <a:latin typeface="Arial" panose="020B0604020202020204" pitchFamily="34" charset="0"/>
                          <a:cs typeface="Arial" panose="020B0604020202020204" pitchFamily="34" charset="0"/>
                        </a:rPr>
                        <a:t>$4.386 billion (</a:t>
                      </a:r>
                      <a:r>
                        <a:rPr lang="en-CA" sz="1050" b="0" dirty="0">
                          <a:latin typeface="Arial" panose="020B0604020202020204" pitchFamily="34" charset="0"/>
                          <a:cs typeface="Arial" panose="020B0604020202020204" pitchFamily="34" charset="0"/>
                        </a:rPr>
                        <a:t>▲$253.7 million)</a:t>
                      </a:r>
                      <a:endParaRPr lang="en-CA" sz="1050" dirty="0">
                        <a:latin typeface="Arial" panose="020B0604020202020204" pitchFamily="34" charset="0"/>
                        <a:cs typeface="Arial" panose="020B0604020202020204" pitchFamily="34" charset="0"/>
                      </a:endParaRPr>
                    </a:p>
                    <a:p>
                      <a:r>
                        <a:rPr lang="en-CA" sz="1050" dirty="0">
                          <a:latin typeface="Arial" panose="020B0604020202020204" pitchFamily="34" charset="0"/>
                          <a:cs typeface="Arial" panose="020B0604020202020204" pitchFamily="34" charset="0"/>
                        </a:rPr>
                        <a:t>$3.796</a:t>
                      </a:r>
                      <a:r>
                        <a:rPr lang="en-CA" sz="1050" baseline="0" dirty="0">
                          <a:latin typeface="Arial" panose="020B0604020202020204" pitchFamily="34" charset="0"/>
                          <a:cs typeface="Arial" panose="020B0604020202020204" pitchFamily="34" charset="0"/>
                        </a:rPr>
                        <a:t> billion (</a:t>
                      </a:r>
                      <a:r>
                        <a:rPr lang="en-CA" sz="1050" b="0" dirty="0">
                          <a:latin typeface="Arial" panose="020B0604020202020204" pitchFamily="34" charset="0"/>
                          <a:cs typeface="Arial" panose="020B0604020202020204" pitchFamily="34" charset="0"/>
                        </a:rPr>
                        <a:t>▲</a:t>
                      </a:r>
                      <a:r>
                        <a:rPr lang="en-CA" sz="1050" baseline="0" dirty="0">
                          <a:latin typeface="Arial" panose="020B0604020202020204" pitchFamily="34" charset="0"/>
                          <a:cs typeface="Arial" panose="020B0604020202020204" pitchFamily="34" charset="0"/>
                        </a:rPr>
                        <a:t>$199.3 million)</a:t>
                      </a:r>
                    </a:p>
                    <a:p>
                      <a:r>
                        <a:rPr lang="en-CA" sz="1050" baseline="0" dirty="0">
                          <a:latin typeface="Arial" panose="020B0604020202020204" pitchFamily="34" charset="0"/>
                          <a:cs typeface="Arial" panose="020B0604020202020204" pitchFamily="34" charset="0"/>
                        </a:rPr>
                        <a:t>$2.087 billion (</a:t>
                      </a:r>
                      <a:r>
                        <a:rPr lang="en-CA" sz="1050" b="0" dirty="0">
                          <a:latin typeface="Arial" panose="020B0604020202020204" pitchFamily="34" charset="0"/>
                          <a:cs typeface="Arial" panose="020B0604020202020204" pitchFamily="34" charset="0"/>
                        </a:rPr>
                        <a:t>▲</a:t>
                      </a:r>
                      <a:r>
                        <a:rPr lang="en-CA" sz="1050" baseline="0" dirty="0">
                          <a:latin typeface="Arial" panose="020B0604020202020204" pitchFamily="34" charset="0"/>
                          <a:cs typeface="Arial" panose="020B0604020202020204" pitchFamily="34" charset="0"/>
                        </a:rPr>
                        <a:t>$134.01 million)</a:t>
                      </a:r>
                    </a:p>
                    <a:p>
                      <a:r>
                        <a:rPr lang="en-CA" sz="1050" baseline="0" dirty="0">
                          <a:latin typeface="Arial" panose="020B0604020202020204" pitchFamily="34" charset="0"/>
                          <a:cs typeface="Arial" panose="020B0604020202020204" pitchFamily="34" charset="0"/>
                        </a:rPr>
                        <a:t>$1.861 billion (</a:t>
                      </a:r>
                      <a:r>
                        <a:rPr lang="en-CA" sz="1050" b="0" dirty="0">
                          <a:latin typeface="Arial" panose="020B0604020202020204" pitchFamily="34" charset="0"/>
                          <a:cs typeface="Arial" panose="020B0604020202020204" pitchFamily="34" charset="0"/>
                        </a:rPr>
                        <a:t>▲</a:t>
                      </a:r>
                      <a:r>
                        <a:rPr lang="en-CA" sz="1050" baseline="0" dirty="0">
                          <a:latin typeface="Arial" panose="020B0604020202020204" pitchFamily="34" charset="0"/>
                          <a:cs typeface="Arial" panose="020B0604020202020204" pitchFamily="34" charset="0"/>
                        </a:rPr>
                        <a:t>$114.01 million)</a:t>
                      </a:r>
                      <a:endParaRPr lang="en-CA"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80104479"/>
                  </a:ext>
                </a:extLst>
              </a:tr>
              <a:tr h="25023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050" b="1" u="sng" dirty="0">
                          <a:latin typeface="Arial" panose="020B0604020202020204" pitchFamily="34" charset="0"/>
                          <a:cs typeface="Arial" panose="020B0604020202020204" pitchFamily="34" charset="0"/>
                        </a:rPr>
                        <a:t>$2.881 billion (▲$159</a:t>
                      </a:r>
                      <a:r>
                        <a:rPr lang="en-CA" sz="1050" b="1" u="sng" baseline="0" dirty="0">
                          <a:latin typeface="Arial" panose="020B0604020202020204" pitchFamily="34" charset="0"/>
                          <a:cs typeface="Arial" panose="020B0604020202020204" pitchFamily="34" charset="0"/>
                        </a:rPr>
                        <a:t> million)</a:t>
                      </a:r>
                      <a:endParaRPr lang="en-CA" sz="1050" b="1" u="sng" dirty="0">
                        <a:latin typeface="Arial" panose="020B0604020202020204" pitchFamily="34" charset="0"/>
                        <a:cs typeface="Arial" panose="020B0604020202020204" pitchFamily="34" charset="0"/>
                      </a:endParaRPr>
                    </a:p>
                  </a:txBody>
                  <a:tcPr/>
                </a:tc>
                <a:tc hMerge="1">
                  <a:txBody>
                    <a:bodyPr/>
                    <a:lstStyle/>
                    <a:p>
                      <a:endParaRPr lang="en-CA"/>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050" b="1" u="sng" dirty="0">
                          <a:latin typeface="Arial" panose="020B0604020202020204" pitchFamily="34" charset="0"/>
                          <a:cs typeface="Arial" panose="020B0604020202020204" pitchFamily="34" charset="0"/>
                        </a:rPr>
                        <a:t>$12.13 billion </a:t>
                      </a:r>
                      <a:r>
                        <a:rPr lang="en-CA" sz="1050" b="1" i="0" u="sng" dirty="0">
                          <a:latin typeface="Arial" panose="020B0604020202020204" pitchFamily="34" charset="0"/>
                          <a:cs typeface="Arial" panose="020B0604020202020204" pitchFamily="34" charset="0"/>
                        </a:rPr>
                        <a:t>(</a:t>
                      </a:r>
                      <a:r>
                        <a:rPr lang="en-CA" sz="1050" b="1" u="sng" dirty="0">
                          <a:latin typeface="Arial" panose="020B0604020202020204" pitchFamily="34" charset="0"/>
                          <a:cs typeface="Arial" panose="020B0604020202020204" pitchFamily="34" charset="0"/>
                        </a:rPr>
                        <a:t>▲</a:t>
                      </a:r>
                      <a:r>
                        <a:rPr lang="en-CA" sz="1050" b="1" i="0" u="sng" dirty="0">
                          <a:latin typeface="Arial" panose="020B0604020202020204" pitchFamily="34" charset="0"/>
                          <a:cs typeface="Arial" panose="020B0604020202020204" pitchFamily="34" charset="0"/>
                        </a:rPr>
                        <a:t>$701</a:t>
                      </a:r>
                      <a:r>
                        <a:rPr lang="en-CA" sz="1050" b="1" i="0" u="sng" baseline="0" dirty="0">
                          <a:latin typeface="Arial" panose="020B0604020202020204" pitchFamily="34" charset="0"/>
                          <a:cs typeface="Arial" panose="020B0604020202020204" pitchFamily="34" charset="0"/>
                        </a:rPr>
                        <a:t> million)</a:t>
                      </a:r>
                      <a:endParaRPr lang="en-CA" sz="1050" b="1" i="0" u="sng" dirty="0">
                        <a:latin typeface="Arial" panose="020B0604020202020204" pitchFamily="34" charset="0"/>
                        <a:cs typeface="Arial" panose="020B0604020202020204" pitchFamily="34" charset="0"/>
                      </a:endParaRPr>
                    </a:p>
                  </a:txBody>
                  <a:tcPr/>
                </a:tc>
                <a:tc hMerge="1">
                  <a:txBody>
                    <a:bodyPr/>
                    <a:lstStyle/>
                    <a:p>
                      <a:endParaRPr lang="en-CA"/>
                    </a:p>
                  </a:txBody>
                  <a:tcPr/>
                </a:tc>
                <a:extLst>
                  <a:ext uri="{0D108BD9-81ED-4DB2-BD59-A6C34878D82A}">
                    <a16:rowId xmlns:a16="http://schemas.microsoft.com/office/drawing/2014/main" val="2418914825"/>
                  </a:ext>
                </a:extLst>
              </a:tr>
            </a:tbl>
          </a:graphicData>
        </a:graphic>
      </p:graphicFrame>
    </p:spTree>
    <p:extLst>
      <p:ext uri="{BB962C8B-B14F-4D97-AF65-F5344CB8AC3E}">
        <p14:creationId xmlns:p14="http://schemas.microsoft.com/office/powerpoint/2010/main" val="3353725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Key AUC Statistics</a:t>
            </a:r>
          </a:p>
        </p:txBody>
      </p:sp>
      <p:sp>
        <p:nvSpPr>
          <p:cNvPr id="4" name="Slide Number Placeholder 3"/>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pic>
        <p:nvPicPr>
          <p:cNvPr id="15" name="Picture 14"/>
          <p:cNvPicPr>
            <a:picLocks noChangeAspect="1"/>
          </p:cNvPicPr>
          <p:nvPr/>
        </p:nvPicPr>
        <p:blipFill rotWithShape="1">
          <a:blip r:embed="rId3"/>
          <a:srcRect r="43879"/>
          <a:stretch/>
        </p:blipFill>
        <p:spPr>
          <a:xfrm>
            <a:off x="386927" y="1562266"/>
            <a:ext cx="2033231" cy="781200"/>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5235" y="3183424"/>
            <a:ext cx="1871999" cy="782152"/>
          </a:xfrm>
          <a:prstGeom prst="rect">
            <a:avLst/>
          </a:prstGeom>
        </p:spPr>
      </p:pic>
      <p:sp>
        <p:nvSpPr>
          <p:cNvPr id="17" name="Rounded Rectangle 16"/>
          <p:cNvSpPr/>
          <p:nvPr/>
        </p:nvSpPr>
        <p:spPr>
          <a:xfrm>
            <a:off x="2500775" y="1599374"/>
            <a:ext cx="2596150" cy="706984"/>
          </a:xfrm>
          <a:prstGeom prst="roundRect">
            <a:avLst/>
          </a:prstGeom>
          <a:solidFill>
            <a:srgbClr val="6A73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b="1" dirty="0">
                <a:latin typeface="Arial" panose="020B0604020202020204" pitchFamily="34" charset="0"/>
                <a:cs typeface="Arial" panose="020B0604020202020204" pitchFamily="34" charset="0"/>
              </a:rPr>
              <a:t>1,020</a:t>
            </a:r>
          </a:p>
        </p:txBody>
      </p:sp>
      <p:sp>
        <p:nvSpPr>
          <p:cNvPr id="18" name="Rounded Rectangle 17"/>
          <p:cNvSpPr/>
          <p:nvPr/>
        </p:nvSpPr>
        <p:spPr>
          <a:xfrm>
            <a:off x="5211012" y="1599374"/>
            <a:ext cx="3475788" cy="706985"/>
          </a:xfrm>
          <a:prstGeom prst="roundRect">
            <a:avLst/>
          </a:prstGeom>
          <a:solidFill>
            <a:srgbClr val="77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1400" b="1" dirty="0">
                <a:latin typeface="Arial" panose="020B0604020202020204" pitchFamily="34" charset="0"/>
                <a:cs typeface="Arial" panose="020B0604020202020204" pitchFamily="34" charset="0"/>
              </a:rPr>
              <a:t>Average number of proceedings per year, comprising facility and rate applications.</a:t>
            </a:r>
          </a:p>
        </p:txBody>
      </p:sp>
      <p:graphicFrame>
        <p:nvGraphicFramePr>
          <p:cNvPr id="19" name="Table 18"/>
          <p:cNvGraphicFramePr>
            <a:graphicFrameLocks noGrp="1"/>
          </p:cNvGraphicFramePr>
          <p:nvPr>
            <p:extLst>
              <p:ext uri="{D42A27DB-BD31-4B8C-83A1-F6EECF244321}">
                <p14:modId xmlns:p14="http://schemas.microsoft.com/office/powerpoint/2010/main" val="3250092644"/>
              </p:ext>
            </p:extLst>
          </p:nvPr>
        </p:nvGraphicFramePr>
        <p:xfrm>
          <a:off x="2481429" y="1427158"/>
          <a:ext cx="6205370" cy="1010920"/>
        </p:xfrm>
        <a:graphic>
          <a:graphicData uri="http://schemas.openxmlformats.org/drawingml/2006/table">
            <a:tbl>
              <a:tblPr firstRow="1" bandRow="1">
                <a:tableStyleId>{284E427A-3D55-4303-BF80-6455036E1DE7}</a:tableStyleId>
              </a:tblPr>
              <a:tblGrid>
                <a:gridCol w="6205370">
                  <a:extLst>
                    <a:ext uri="{9D8B030D-6E8A-4147-A177-3AD203B41FA5}">
                      <a16:colId xmlns:a16="http://schemas.microsoft.com/office/drawing/2014/main" val="177878351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800" dirty="0"/>
                        <a:t>Average number of proceedings per year, comprising facility and rate applications.</a:t>
                      </a:r>
                      <a:endParaRPr lang="en-CA" sz="1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2402085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800" b="0" dirty="0">
                          <a:latin typeface="Arial" panose="020B0604020202020204" pitchFamily="34" charset="0"/>
                          <a:cs typeface="Arial" panose="020B0604020202020204" pitchFamily="34" charset="0"/>
                        </a:rPr>
                        <a:t>588</a:t>
                      </a:r>
                    </a:p>
                  </a:txBody>
                  <a:tcPr/>
                </a:tc>
                <a:extLst>
                  <a:ext uri="{0D108BD9-81ED-4DB2-BD59-A6C34878D82A}">
                    <a16:rowId xmlns:a16="http://schemas.microsoft.com/office/drawing/2014/main" val="1328381446"/>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744194920"/>
              </p:ext>
            </p:extLst>
          </p:nvPr>
        </p:nvGraphicFramePr>
        <p:xfrm>
          <a:off x="2481319" y="2965362"/>
          <a:ext cx="6205480" cy="1218275"/>
        </p:xfrm>
        <a:graphic>
          <a:graphicData uri="http://schemas.openxmlformats.org/drawingml/2006/table">
            <a:tbl>
              <a:tblPr firstRow="1" bandRow="1">
                <a:tableStyleId>{284E427A-3D55-4303-BF80-6455036E1DE7}</a:tableStyleId>
              </a:tblPr>
              <a:tblGrid>
                <a:gridCol w="3102740">
                  <a:extLst>
                    <a:ext uri="{9D8B030D-6E8A-4147-A177-3AD203B41FA5}">
                      <a16:colId xmlns:a16="http://schemas.microsoft.com/office/drawing/2014/main" val="141954799"/>
                    </a:ext>
                  </a:extLst>
                </a:gridCol>
                <a:gridCol w="3102740">
                  <a:extLst>
                    <a:ext uri="{9D8B030D-6E8A-4147-A177-3AD203B41FA5}">
                      <a16:colId xmlns:a16="http://schemas.microsoft.com/office/drawing/2014/main" val="3577433192"/>
                    </a:ext>
                  </a:extLst>
                </a:gridCol>
              </a:tblGrid>
              <a:tr h="839832">
                <a:tc>
                  <a:txBody>
                    <a:bodyPr/>
                    <a:lstStyle/>
                    <a:p>
                      <a:pPr algn="ctr"/>
                      <a:r>
                        <a:rPr lang="en-CA" sz="1600" b="1" dirty="0">
                          <a:solidFill>
                            <a:schemeClr val="bg1"/>
                          </a:solidFill>
                          <a:latin typeface="Arial" panose="020B0604020202020204" pitchFamily="34" charset="0"/>
                          <a:cs typeface="Arial" panose="020B0604020202020204" pitchFamily="34" charset="0"/>
                        </a:rPr>
                        <a:t>Average number of proceedings per year involving UCA as interveners</a:t>
                      </a:r>
                      <a:endParaRPr lang="en-CA" sz="1600"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600" b="1" dirty="0">
                          <a:solidFill>
                            <a:schemeClr val="bg1"/>
                          </a:solidFill>
                          <a:latin typeface="Arial" panose="020B0604020202020204" pitchFamily="34" charset="0"/>
                          <a:cs typeface="Arial" panose="020B0604020202020204" pitchFamily="34" charset="0"/>
                        </a:rPr>
                        <a:t>Average annual cost disallowances per year from UCA interventions</a:t>
                      </a:r>
                      <a:r>
                        <a:rPr lang="en-CA" sz="1600" dirty="0">
                          <a:solidFill>
                            <a:schemeClr val="bg1"/>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3906007823"/>
                  </a:ext>
                </a:extLst>
              </a:tr>
              <a:tr h="378443">
                <a:tc>
                  <a:txBody>
                    <a:bodyPr/>
                    <a:lstStyle/>
                    <a:p>
                      <a:pPr algn="ctr"/>
                      <a:r>
                        <a:rPr lang="en-CA" dirty="0">
                          <a:solidFill>
                            <a:schemeClr val="tx1"/>
                          </a:solidFill>
                          <a:latin typeface="Arial" panose="020B0604020202020204" pitchFamily="34" charset="0"/>
                          <a:cs typeface="Arial" panose="020B0604020202020204" pitchFamily="34" charset="0"/>
                        </a:rPr>
                        <a:t>58</a:t>
                      </a:r>
                    </a:p>
                  </a:txBody>
                  <a:tcPr/>
                </a:tc>
                <a:tc>
                  <a:txBody>
                    <a:bodyPr/>
                    <a:lstStyle/>
                    <a:p>
                      <a:pPr algn="ctr"/>
                      <a:r>
                        <a:rPr lang="en-CA" dirty="0">
                          <a:latin typeface="Arial" panose="020B0604020202020204" pitchFamily="34" charset="0"/>
                          <a:cs typeface="Arial" panose="020B0604020202020204" pitchFamily="34" charset="0"/>
                        </a:rPr>
                        <a:t>$247 million</a:t>
                      </a:r>
                    </a:p>
                  </a:txBody>
                  <a:tcPr/>
                </a:tc>
                <a:extLst>
                  <a:ext uri="{0D108BD9-81ED-4DB2-BD59-A6C34878D82A}">
                    <a16:rowId xmlns:a16="http://schemas.microsoft.com/office/drawing/2014/main" val="3660997330"/>
                  </a:ext>
                </a:extLst>
              </a:tr>
            </a:tbl>
          </a:graphicData>
        </a:graphic>
      </p:graphicFrame>
      <p:sp>
        <p:nvSpPr>
          <p:cNvPr id="21" name="TextBox 20"/>
          <p:cNvSpPr txBox="1"/>
          <p:nvPr/>
        </p:nvSpPr>
        <p:spPr>
          <a:xfrm>
            <a:off x="6660232" y="4183637"/>
            <a:ext cx="2273423" cy="230832"/>
          </a:xfrm>
          <a:prstGeom prst="rect">
            <a:avLst/>
          </a:prstGeom>
          <a:noFill/>
        </p:spPr>
        <p:txBody>
          <a:bodyPr wrap="square" rtlCol="0">
            <a:spAutoFit/>
          </a:bodyPr>
          <a:lstStyle/>
          <a:p>
            <a:r>
              <a:rPr lang="en-CA" sz="900" i="1" dirty="0">
                <a:latin typeface="Arial" panose="020B0604020202020204" pitchFamily="34" charset="0"/>
                <a:cs typeface="Arial" panose="020B0604020202020204" pitchFamily="34" charset="0"/>
              </a:rPr>
              <a:t>*data from FY 2015/16 – FY 2024-25 </a:t>
            </a:r>
          </a:p>
        </p:txBody>
      </p:sp>
    </p:spTree>
    <p:extLst>
      <p:ext uri="{BB962C8B-B14F-4D97-AF65-F5344CB8AC3E}">
        <p14:creationId xmlns:p14="http://schemas.microsoft.com/office/powerpoint/2010/main" val="3224346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A2281A5-0AAD-5C43-9874-F8F3A9F5B29A}" type="slidenum">
              <a:rPr lang="en-US" smtClean="0"/>
              <a:pPr/>
              <a:t>16</a:t>
            </a:fld>
            <a:endParaRPr lang="en-US"/>
          </a:p>
        </p:txBody>
      </p:sp>
      <p:sp>
        <p:nvSpPr>
          <p:cNvPr id="5" name="Title 2">
            <a:extLst>
              <a:ext uri="{FF2B5EF4-FFF2-40B4-BE49-F238E27FC236}">
                <a16:creationId xmlns:a16="http://schemas.microsoft.com/office/drawing/2014/main" id="{B31BEA0A-0435-114C-BCD7-79DF357B3C80}"/>
              </a:ext>
            </a:extLst>
          </p:cNvPr>
          <p:cNvSpPr>
            <a:spLocks noGrp="1"/>
          </p:cNvSpPr>
          <p:nvPr>
            <p:ph type="title"/>
          </p:nvPr>
        </p:nvSpPr>
        <p:spPr>
          <a:xfrm>
            <a:off x="467544" y="441122"/>
            <a:ext cx="8219256" cy="569218"/>
          </a:xfrm>
        </p:spPr>
        <p:txBody>
          <a:bodyPr/>
          <a:lstStyle/>
          <a:p>
            <a:r>
              <a:rPr lang="en-US" dirty="0"/>
              <a:t>UCA Intervention Criteria</a:t>
            </a:r>
          </a:p>
        </p:txBody>
      </p:sp>
      <p:sp>
        <p:nvSpPr>
          <p:cNvPr id="88" name="Rectangle 87"/>
          <p:cNvSpPr/>
          <p:nvPr/>
        </p:nvSpPr>
        <p:spPr>
          <a:xfrm>
            <a:off x="471702" y="1217994"/>
            <a:ext cx="8215098" cy="1129540"/>
          </a:xfrm>
          <a:prstGeom prst="rect">
            <a:avLst/>
          </a:prstGeom>
        </p:spPr>
        <p:txBody>
          <a:bodyPr wrap="square">
            <a:spAutoFit/>
          </a:bodyPr>
          <a:lstStyle/>
          <a:p>
            <a:pPr lvl="0">
              <a:spcBef>
                <a:spcPct val="20000"/>
              </a:spcBef>
              <a:spcAft>
                <a:spcPts val="600"/>
              </a:spcAft>
              <a:defRPr/>
            </a:pPr>
            <a:r>
              <a:rPr lang="en-US" altLang="en-US" sz="1200" dirty="0">
                <a:latin typeface="Arial" panose="020B0604020202020204" pitchFamily="34" charset="0"/>
                <a:cs typeface="Arial" panose="020B0604020202020204" pitchFamily="34" charset="0"/>
              </a:rPr>
              <a:t>The UCA’s mandate is to represent the interests of Alberta residential, farm and small business consumers of electricity and natural gas. </a:t>
            </a:r>
            <a:r>
              <a:rPr lang="en-US" altLang="en-US" sz="1200" dirty="0">
                <a:solidFill>
                  <a:srgbClr val="36424A"/>
                </a:solidFill>
                <a:latin typeface="Arial" panose="020B0604020202020204" pitchFamily="34" charset="0"/>
                <a:cs typeface="Arial" panose="020B0604020202020204" pitchFamily="34" charset="0"/>
              </a:rPr>
              <a:t>The UCA’s objective is to ensure consumers pay the lowest cost with safe and reliable utility service. </a:t>
            </a:r>
          </a:p>
          <a:p>
            <a:pPr lvl="0">
              <a:spcBef>
                <a:spcPct val="20000"/>
              </a:spcBef>
              <a:spcAft>
                <a:spcPts val="600"/>
              </a:spcAft>
              <a:defRPr/>
            </a:pPr>
            <a:r>
              <a:rPr lang="en-US" altLang="en-US" sz="1200" dirty="0">
                <a:solidFill>
                  <a:srgbClr val="36424A"/>
                </a:solidFill>
                <a:latin typeface="Arial" panose="020B0604020202020204" pitchFamily="34" charset="0"/>
                <a:cs typeface="Arial" panose="020B0604020202020204" pitchFamily="34" charset="0"/>
              </a:rPr>
              <a:t>The UCA seeks to drive efficiencies and reduce regulatory burden in the utility sector to more closely align with competitive forces. Decisions to participate in AUC proceedings are made on a case-by-case basis, based on the following considerations:</a:t>
            </a:r>
          </a:p>
        </p:txBody>
      </p:sp>
      <p:grpSp>
        <p:nvGrpSpPr>
          <p:cNvPr id="2" name="Group 1"/>
          <p:cNvGrpSpPr/>
          <p:nvPr/>
        </p:nvGrpSpPr>
        <p:grpSpPr>
          <a:xfrm>
            <a:off x="544724" y="2356139"/>
            <a:ext cx="8064895" cy="2447928"/>
            <a:chOff x="544724" y="2356139"/>
            <a:chExt cx="8064895" cy="2447928"/>
          </a:xfrm>
        </p:grpSpPr>
        <p:sp>
          <p:nvSpPr>
            <p:cNvPr id="3" name="Freeform 2"/>
            <p:cNvSpPr/>
            <p:nvPr/>
          </p:nvSpPr>
          <p:spPr>
            <a:xfrm>
              <a:off x="544724" y="2356139"/>
              <a:ext cx="2484004" cy="1136488"/>
            </a:xfrm>
            <a:custGeom>
              <a:avLst/>
              <a:gdLst>
                <a:gd name="connsiteX0" fmla="*/ 0 w 2484004"/>
                <a:gd name="connsiteY0" fmla="*/ 0 h 1136488"/>
                <a:gd name="connsiteX1" fmla="*/ 2484004 w 2484004"/>
                <a:gd name="connsiteY1" fmla="*/ 0 h 1136488"/>
                <a:gd name="connsiteX2" fmla="*/ 2484004 w 2484004"/>
                <a:gd name="connsiteY2" fmla="*/ 1136488 h 1136488"/>
                <a:gd name="connsiteX3" fmla="*/ 0 w 2484004"/>
                <a:gd name="connsiteY3" fmla="*/ 1136488 h 1136488"/>
                <a:gd name="connsiteX4" fmla="*/ 0 w 2484004"/>
                <a:gd name="connsiteY4" fmla="*/ 0 h 1136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4004" h="1136488">
                  <a:moveTo>
                    <a:pt x="0" y="0"/>
                  </a:moveTo>
                  <a:lnTo>
                    <a:pt x="2484004" y="0"/>
                  </a:lnTo>
                  <a:lnTo>
                    <a:pt x="2484004" y="1136488"/>
                  </a:lnTo>
                  <a:lnTo>
                    <a:pt x="0" y="1136488"/>
                  </a:lnTo>
                  <a:lnTo>
                    <a:pt x="0" y="0"/>
                  </a:lnTo>
                  <a:close/>
                </a:path>
              </a:pathLst>
            </a:custGeom>
            <a:noFill/>
            <a:ln>
              <a:solidFill>
                <a:srgbClr val="00AAD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altLang="en-US" sz="1000" b="1" kern="1200" dirty="0">
                  <a:solidFill>
                    <a:schemeClr val="tx1"/>
                  </a:solidFill>
                  <a:latin typeface="Arial" panose="020B0604020202020204" pitchFamily="34" charset="0"/>
                  <a:cs typeface="Arial" panose="020B0604020202020204" pitchFamily="34" charset="0"/>
                </a:rPr>
                <a:t>Impact on Alberta consumers</a:t>
              </a:r>
            </a:p>
            <a:p>
              <a:pPr lvl="0" algn="l" defTabSz="444500">
                <a:lnSpc>
                  <a:spcPct val="90000"/>
                </a:lnSpc>
                <a:spcBef>
                  <a:spcPct val="0"/>
                </a:spcBef>
                <a:spcAft>
                  <a:spcPct val="35000"/>
                </a:spcAft>
              </a:pPr>
              <a:r>
                <a:rPr lang="en-US" altLang="en-US" sz="1000" kern="1200" dirty="0">
                  <a:solidFill>
                    <a:schemeClr val="tx1"/>
                  </a:solidFill>
                  <a:latin typeface="Arial" panose="020B0604020202020204" pitchFamily="34" charset="0"/>
                  <a:cs typeface="Arial" panose="020B0604020202020204" pitchFamily="34" charset="0"/>
                </a:rPr>
                <a:t>- Potential harm or benefit</a:t>
              </a:r>
            </a:p>
            <a:p>
              <a:pPr lvl="0" algn="l" defTabSz="444500">
                <a:lnSpc>
                  <a:spcPct val="90000"/>
                </a:lnSpc>
                <a:spcBef>
                  <a:spcPct val="0"/>
                </a:spcBef>
                <a:spcAft>
                  <a:spcPct val="35000"/>
                </a:spcAft>
              </a:pPr>
              <a:r>
                <a:rPr lang="en-US" altLang="en-US" sz="1000" kern="1200" dirty="0">
                  <a:solidFill>
                    <a:schemeClr val="tx1"/>
                  </a:solidFill>
                  <a:latin typeface="Arial" panose="020B0604020202020204" pitchFamily="34" charset="0"/>
                  <a:cs typeface="Arial" panose="020B0604020202020204" pitchFamily="34" charset="0"/>
                </a:rPr>
                <a:t>- Costs appear excessive</a:t>
              </a:r>
            </a:p>
            <a:p>
              <a:pPr lvl="0" algn="l" defTabSz="444500">
                <a:lnSpc>
                  <a:spcPct val="90000"/>
                </a:lnSpc>
                <a:spcBef>
                  <a:spcPct val="0"/>
                </a:spcBef>
                <a:spcAft>
                  <a:spcPct val="35000"/>
                </a:spcAft>
              </a:pPr>
              <a:r>
                <a:rPr lang="en-US" altLang="en-US" sz="1000" kern="1200" dirty="0">
                  <a:solidFill>
                    <a:schemeClr val="tx1"/>
                  </a:solidFill>
                  <a:latin typeface="Arial" panose="020B0604020202020204" pitchFamily="34" charset="0"/>
                  <a:cs typeface="Arial" panose="020B0604020202020204" pitchFamily="34" charset="0"/>
                </a:rPr>
                <a:t>- Service reliability and quality</a:t>
              </a:r>
            </a:p>
            <a:p>
              <a:pPr lvl="0" algn="l" defTabSz="444500">
                <a:lnSpc>
                  <a:spcPct val="90000"/>
                </a:lnSpc>
                <a:spcBef>
                  <a:spcPct val="0"/>
                </a:spcBef>
                <a:spcAft>
                  <a:spcPct val="35000"/>
                </a:spcAft>
              </a:pPr>
              <a:r>
                <a:rPr lang="en-US" altLang="en-US" sz="1000" kern="1200" dirty="0">
                  <a:solidFill>
                    <a:schemeClr val="tx1"/>
                  </a:solidFill>
                  <a:latin typeface="Arial" panose="020B0604020202020204" pitchFamily="34" charset="0"/>
                  <a:cs typeface="Arial" panose="020B0604020202020204" pitchFamily="34" charset="0"/>
                </a:rPr>
                <a:t>- Terms and conditions of service</a:t>
              </a:r>
            </a:p>
            <a:p>
              <a:pPr lvl="0" algn="l" defTabSz="444500">
                <a:lnSpc>
                  <a:spcPct val="90000"/>
                </a:lnSpc>
                <a:spcBef>
                  <a:spcPct val="0"/>
                </a:spcBef>
                <a:spcAft>
                  <a:spcPct val="35000"/>
                </a:spcAft>
              </a:pPr>
              <a:r>
                <a:rPr lang="en-US" altLang="en-US" sz="1000" kern="1200" dirty="0">
                  <a:solidFill>
                    <a:schemeClr val="tx1"/>
                  </a:solidFill>
                  <a:latin typeface="Arial" panose="020B0604020202020204" pitchFamily="34" charset="0"/>
                  <a:cs typeface="Arial" panose="020B0604020202020204" pitchFamily="34" charset="0"/>
                </a:rPr>
                <a:t>- Intergenerational equity</a:t>
              </a:r>
              <a:endParaRPr lang="en-US" sz="1000" kern="1200" dirty="0">
                <a:solidFill>
                  <a:schemeClr val="tx1"/>
                </a:solidFill>
              </a:endParaRPr>
            </a:p>
          </p:txBody>
        </p:sp>
        <p:sp>
          <p:nvSpPr>
            <p:cNvPr id="6" name="Freeform 5"/>
            <p:cNvSpPr/>
            <p:nvPr/>
          </p:nvSpPr>
          <p:spPr>
            <a:xfrm>
              <a:off x="3335169" y="2356139"/>
              <a:ext cx="2484004" cy="1136488"/>
            </a:xfrm>
            <a:custGeom>
              <a:avLst/>
              <a:gdLst>
                <a:gd name="connsiteX0" fmla="*/ 0 w 2484004"/>
                <a:gd name="connsiteY0" fmla="*/ 0 h 1136488"/>
                <a:gd name="connsiteX1" fmla="*/ 2484004 w 2484004"/>
                <a:gd name="connsiteY1" fmla="*/ 0 h 1136488"/>
                <a:gd name="connsiteX2" fmla="*/ 2484004 w 2484004"/>
                <a:gd name="connsiteY2" fmla="*/ 1136488 h 1136488"/>
                <a:gd name="connsiteX3" fmla="*/ 0 w 2484004"/>
                <a:gd name="connsiteY3" fmla="*/ 1136488 h 1136488"/>
                <a:gd name="connsiteX4" fmla="*/ 0 w 2484004"/>
                <a:gd name="connsiteY4" fmla="*/ 0 h 1136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4004" h="1136488">
                  <a:moveTo>
                    <a:pt x="0" y="0"/>
                  </a:moveTo>
                  <a:lnTo>
                    <a:pt x="2484004" y="0"/>
                  </a:lnTo>
                  <a:lnTo>
                    <a:pt x="2484004" y="1136488"/>
                  </a:lnTo>
                  <a:lnTo>
                    <a:pt x="0" y="1136488"/>
                  </a:lnTo>
                  <a:lnTo>
                    <a:pt x="0" y="0"/>
                  </a:lnTo>
                  <a:close/>
                </a:path>
              </a:pathLst>
            </a:custGeom>
            <a:noFill/>
            <a:ln>
              <a:solidFill>
                <a:srgbClr val="00AAD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altLang="en-US" sz="1000" b="1" kern="1200" dirty="0">
                  <a:solidFill>
                    <a:schemeClr val="tx1"/>
                  </a:solidFill>
                  <a:latin typeface="Arial" panose="020B0604020202020204" pitchFamily="34" charset="0"/>
                  <a:cs typeface="Arial" panose="020B0604020202020204" pitchFamily="34" charset="0"/>
                </a:rPr>
                <a:t>Past successes or failures</a:t>
              </a:r>
              <a:endParaRPr lang="en-US" sz="1000" kern="1200" dirty="0">
                <a:solidFill>
                  <a:schemeClr val="tx1"/>
                </a:solidFill>
              </a:endParaRPr>
            </a:p>
          </p:txBody>
        </p:sp>
        <p:sp>
          <p:nvSpPr>
            <p:cNvPr id="7" name="Freeform 6"/>
            <p:cNvSpPr/>
            <p:nvPr/>
          </p:nvSpPr>
          <p:spPr>
            <a:xfrm>
              <a:off x="6125615" y="2356139"/>
              <a:ext cx="2484004" cy="1136488"/>
            </a:xfrm>
            <a:custGeom>
              <a:avLst/>
              <a:gdLst>
                <a:gd name="connsiteX0" fmla="*/ 0 w 2484004"/>
                <a:gd name="connsiteY0" fmla="*/ 0 h 1136488"/>
                <a:gd name="connsiteX1" fmla="*/ 2484004 w 2484004"/>
                <a:gd name="connsiteY1" fmla="*/ 0 h 1136488"/>
                <a:gd name="connsiteX2" fmla="*/ 2484004 w 2484004"/>
                <a:gd name="connsiteY2" fmla="*/ 1136488 h 1136488"/>
                <a:gd name="connsiteX3" fmla="*/ 0 w 2484004"/>
                <a:gd name="connsiteY3" fmla="*/ 1136488 h 1136488"/>
                <a:gd name="connsiteX4" fmla="*/ 0 w 2484004"/>
                <a:gd name="connsiteY4" fmla="*/ 0 h 1136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4004" h="1136488">
                  <a:moveTo>
                    <a:pt x="0" y="0"/>
                  </a:moveTo>
                  <a:lnTo>
                    <a:pt x="2484004" y="0"/>
                  </a:lnTo>
                  <a:lnTo>
                    <a:pt x="2484004" y="1136488"/>
                  </a:lnTo>
                  <a:lnTo>
                    <a:pt x="0" y="1136488"/>
                  </a:lnTo>
                  <a:lnTo>
                    <a:pt x="0" y="0"/>
                  </a:lnTo>
                  <a:close/>
                </a:path>
              </a:pathLst>
            </a:custGeom>
            <a:noFill/>
            <a:ln>
              <a:solidFill>
                <a:srgbClr val="00AAD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altLang="en-US" sz="1000" b="1" kern="1200" dirty="0">
                  <a:solidFill>
                    <a:schemeClr val="tx1"/>
                  </a:solidFill>
                  <a:latin typeface="Arial" panose="020B0604020202020204" pitchFamily="34" charset="0"/>
                  <a:cs typeface="Arial" panose="020B0604020202020204" pitchFamily="34" charset="0"/>
                </a:rPr>
                <a:t>Regulatory precedent or principles</a:t>
              </a:r>
            </a:p>
            <a:p>
              <a:pPr lvl="0" algn="ctr" defTabSz="444500">
                <a:lnSpc>
                  <a:spcPct val="90000"/>
                </a:lnSpc>
                <a:spcBef>
                  <a:spcPct val="0"/>
                </a:spcBef>
                <a:spcAft>
                  <a:spcPct val="35000"/>
                </a:spcAft>
              </a:pPr>
              <a:r>
                <a:rPr lang="en-US" altLang="en-US" sz="1000" b="1" kern="1200" dirty="0">
                  <a:solidFill>
                    <a:schemeClr val="tx1"/>
                  </a:solidFill>
                  <a:latin typeface="Arial" panose="020B0604020202020204" pitchFamily="34" charset="0"/>
                  <a:cs typeface="Arial" panose="020B0604020202020204" pitchFamily="34" charset="0"/>
                </a:rPr>
                <a:t>(including GOA policies)</a:t>
              </a:r>
              <a:endParaRPr lang="en-US" sz="1000" kern="1200" dirty="0">
                <a:solidFill>
                  <a:schemeClr val="tx1"/>
                </a:solidFill>
              </a:endParaRPr>
            </a:p>
          </p:txBody>
        </p:sp>
        <p:sp>
          <p:nvSpPr>
            <p:cNvPr id="8" name="Freeform 7"/>
            <p:cNvSpPr/>
            <p:nvPr/>
          </p:nvSpPr>
          <p:spPr>
            <a:xfrm>
              <a:off x="1943984" y="3667579"/>
              <a:ext cx="2484004" cy="1136488"/>
            </a:xfrm>
            <a:custGeom>
              <a:avLst/>
              <a:gdLst>
                <a:gd name="connsiteX0" fmla="*/ 0 w 2484004"/>
                <a:gd name="connsiteY0" fmla="*/ 0 h 1136488"/>
                <a:gd name="connsiteX1" fmla="*/ 2484004 w 2484004"/>
                <a:gd name="connsiteY1" fmla="*/ 0 h 1136488"/>
                <a:gd name="connsiteX2" fmla="*/ 2484004 w 2484004"/>
                <a:gd name="connsiteY2" fmla="*/ 1136488 h 1136488"/>
                <a:gd name="connsiteX3" fmla="*/ 0 w 2484004"/>
                <a:gd name="connsiteY3" fmla="*/ 1136488 h 1136488"/>
                <a:gd name="connsiteX4" fmla="*/ 0 w 2484004"/>
                <a:gd name="connsiteY4" fmla="*/ 0 h 1136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4004" h="1136488">
                  <a:moveTo>
                    <a:pt x="0" y="0"/>
                  </a:moveTo>
                  <a:lnTo>
                    <a:pt x="2484004" y="0"/>
                  </a:lnTo>
                  <a:lnTo>
                    <a:pt x="2484004" y="1136488"/>
                  </a:lnTo>
                  <a:lnTo>
                    <a:pt x="0" y="1136488"/>
                  </a:lnTo>
                  <a:lnTo>
                    <a:pt x="0" y="0"/>
                  </a:lnTo>
                  <a:close/>
                </a:path>
              </a:pathLst>
            </a:custGeom>
            <a:noFill/>
            <a:ln>
              <a:solidFill>
                <a:srgbClr val="00AAD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altLang="en-US" sz="1000" b="1" kern="1200" dirty="0">
                  <a:solidFill>
                    <a:schemeClr val="tx1"/>
                  </a:solidFill>
                  <a:latin typeface="Arial" panose="020B0604020202020204" pitchFamily="34" charset="0"/>
                  <a:cs typeface="Arial" panose="020B0604020202020204" pitchFamily="34" charset="0"/>
                </a:rPr>
                <a:t>Resource Availability</a:t>
              </a:r>
              <a:endParaRPr lang="en-US" sz="1000" kern="1200" dirty="0">
                <a:solidFill>
                  <a:schemeClr val="tx1"/>
                </a:solidFill>
              </a:endParaRPr>
            </a:p>
          </p:txBody>
        </p:sp>
        <p:sp>
          <p:nvSpPr>
            <p:cNvPr id="9" name="Freeform 8"/>
            <p:cNvSpPr/>
            <p:nvPr/>
          </p:nvSpPr>
          <p:spPr>
            <a:xfrm>
              <a:off x="4752285" y="3667579"/>
              <a:ext cx="2484004" cy="1136488"/>
            </a:xfrm>
            <a:custGeom>
              <a:avLst/>
              <a:gdLst>
                <a:gd name="connsiteX0" fmla="*/ 0 w 2484004"/>
                <a:gd name="connsiteY0" fmla="*/ 0 h 1136488"/>
                <a:gd name="connsiteX1" fmla="*/ 2484004 w 2484004"/>
                <a:gd name="connsiteY1" fmla="*/ 0 h 1136488"/>
                <a:gd name="connsiteX2" fmla="*/ 2484004 w 2484004"/>
                <a:gd name="connsiteY2" fmla="*/ 1136488 h 1136488"/>
                <a:gd name="connsiteX3" fmla="*/ 0 w 2484004"/>
                <a:gd name="connsiteY3" fmla="*/ 1136488 h 1136488"/>
                <a:gd name="connsiteX4" fmla="*/ 0 w 2484004"/>
                <a:gd name="connsiteY4" fmla="*/ 0 h 1136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4004" h="1136488">
                  <a:moveTo>
                    <a:pt x="0" y="0"/>
                  </a:moveTo>
                  <a:lnTo>
                    <a:pt x="2484004" y="0"/>
                  </a:lnTo>
                  <a:lnTo>
                    <a:pt x="2484004" y="1136488"/>
                  </a:lnTo>
                  <a:lnTo>
                    <a:pt x="0" y="1136488"/>
                  </a:lnTo>
                  <a:lnTo>
                    <a:pt x="0" y="0"/>
                  </a:lnTo>
                  <a:close/>
                </a:path>
              </a:pathLst>
            </a:custGeom>
            <a:noFill/>
            <a:ln>
              <a:solidFill>
                <a:srgbClr val="00AAD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altLang="en-US" sz="1000" b="1" kern="1200" dirty="0">
                  <a:solidFill>
                    <a:schemeClr val="tx1"/>
                  </a:solidFill>
                  <a:latin typeface="Arial" panose="020B0604020202020204" pitchFamily="34" charset="0"/>
                  <a:cs typeface="Arial" panose="020B0604020202020204" pitchFamily="34" charset="0"/>
                </a:rPr>
                <a:t>Are the UCA’s interests adequately addressed by other interveners?</a:t>
              </a:r>
              <a:endParaRPr lang="en-US" sz="1000" kern="1200" dirty="0">
                <a:solidFill>
                  <a:schemeClr val="tx1"/>
                </a:solidFill>
              </a:endParaRPr>
            </a:p>
          </p:txBody>
        </p:sp>
      </p:grpSp>
    </p:spTree>
    <p:extLst>
      <p:ext uri="{BB962C8B-B14F-4D97-AF65-F5344CB8AC3E}">
        <p14:creationId xmlns:p14="http://schemas.microsoft.com/office/powerpoint/2010/main" val="3708967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A208F5D-73FB-80D3-C682-7C0CDD2EC960}"/>
              </a:ext>
            </a:extLst>
          </p:cNvPr>
          <p:cNvSpPr/>
          <p:nvPr/>
        </p:nvSpPr>
        <p:spPr>
          <a:xfrm>
            <a:off x="7753120" y="4599541"/>
            <a:ext cx="1232511" cy="4269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Slide Number Placeholder 3"/>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sp>
        <p:nvSpPr>
          <p:cNvPr id="5" name="Title 2"/>
          <p:cNvSpPr>
            <a:spLocks noGrp="1"/>
          </p:cNvSpPr>
          <p:nvPr>
            <p:ph type="title"/>
          </p:nvPr>
        </p:nvSpPr>
        <p:spPr>
          <a:xfrm>
            <a:off x="507416" y="175308"/>
            <a:ext cx="8219256" cy="569218"/>
          </a:xfrm>
        </p:spPr>
        <p:txBody>
          <a:bodyPr/>
          <a:lstStyle/>
          <a:p>
            <a:r>
              <a:rPr lang="en-CA"/>
              <a:t>UCA Cost Disallowance Statistics</a:t>
            </a:r>
          </a:p>
        </p:txBody>
      </p:sp>
      <p:sp>
        <p:nvSpPr>
          <p:cNvPr id="2" name="TextBox 1"/>
          <p:cNvSpPr txBox="1"/>
          <p:nvPr/>
        </p:nvSpPr>
        <p:spPr>
          <a:xfrm>
            <a:off x="461093" y="4282362"/>
            <a:ext cx="8219256" cy="577081"/>
          </a:xfrm>
          <a:prstGeom prst="rect">
            <a:avLst/>
          </a:prstGeom>
          <a:noFill/>
        </p:spPr>
        <p:txBody>
          <a:bodyPr wrap="square" lIns="91440" tIns="45720" rIns="91440" bIns="45720" rtlCol="0" ancho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CA" sz="1050" b="0" i="0" u="none" strike="noStrike" kern="1200" cap="none" spc="0" normalizeH="0" baseline="0" noProof="0" dirty="0">
                <a:ln>
                  <a:noFill/>
                </a:ln>
                <a:solidFill>
                  <a:srgbClr val="36424A"/>
                </a:solidFill>
                <a:effectLst/>
                <a:uLnTx/>
                <a:uFillTx/>
                <a:latin typeface="Arial"/>
                <a:ea typeface="+mn-ea"/>
                <a:cs typeface="Arial"/>
              </a:rPr>
              <a:t>Since 2015-2016, the UCA has been an intervener in an average </a:t>
            </a:r>
            <a:r>
              <a:rPr lang="en-CA" sz="1050" dirty="0">
                <a:solidFill>
                  <a:srgbClr val="36424A"/>
                </a:solidFill>
                <a:latin typeface="Arial"/>
                <a:cs typeface="Arial"/>
              </a:rPr>
              <a:t>58</a:t>
            </a:r>
            <a:r>
              <a:rPr kumimoji="0" lang="en-CA" sz="1050" b="0" i="0" u="none" strike="noStrike" kern="1200" cap="none" spc="0" normalizeH="0" baseline="0" noProof="0" dirty="0">
                <a:ln>
                  <a:noFill/>
                </a:ln>
                <a:solidFill>
                  <a:srgbClr val="36424A"/>
                </a:solidFill>
                <a:effectLst/>
                <a:uLnTx/>
                <a:uFillTx/>
                <a:latin typeface="Arial"/>
                <a:ea typeface="+mn-ea"/>
                <a:cs typeface="Arial"/>
              </a:rPr>
              <a:t> AUC rate proceedings per year, successfully contributing to over </a:t>
            </a:r>
            <a:r>
              <a:rPr kumimoji="0" lang="en-CA" sz="1050" b="1" i="0" u="none" strike="noStrike" kern="1200" cap="none" spc="0" normalizeH="0" baseline="0" noProof="0" dirty="0">
                <a:ln>
                  <a:noFill/>
                </a:ln>
                <a:solidFill>
                  <a:srgbClr val="36424A"/>
                </a:solidFill>
                <a:effectLst/>
                <a:uLnTx/>
                <a:uFillTx/>
                <a:latin typeface="Arial"/>
                <a:ea typeface="+mn-ea"/>
                <a:cs typeface="Arial"/>
              </a:rPr>
              <a:t>$2.4 billion</a:t>
            </a:r>
            <a:r>
              <a:rPr kumimoji="0" lang="en-CA" sz="1050" b="0" i="0" u="none" strike="noStrike" kern="1200" cap="none" spc="0" normalizeH="0" baseline="0" noProof="0" dirty="0">
                <a:ln>
                  <a:noFill/>
                </a:ln>
                <a:solidFill>
                  <a:srgbClr val="36424A"/>
                </a:solidFill>
                <a:effectLst/>
                <a:uLnTx/>
                <a:uFillTx/>
                <a:latin typeface="Arial"/>
                <a:ea typeface="+mn-ea"/>
                <a:cs typeface="Arial"/>
              </a:rPr>
              <a:t> in cost disallowances on behalf of Alberta’s electricity and natural gas consumers. This represents a return on investment of </a:t>
            </a:r>
            <a:r>
              <a:rPr kumimoji="0" lang="en-CA" sz="1050" b="1" i="0" u="none" strike="noStrike" kern="1200" cap="none" spc="0" normalizeH="0" baseline="0" noProof="0" dirty="0">
                <a:ln>
                  <a:noFill/>
                </a:ln>
                <a:solidFill>
                  <a:srgbClr val="36424A"/>
                </a:solidFill>
                <a:effectLst/>
                <a:uLnTx/>
                <a:uFillTx/>
                <a:latin typeface="Arial"/>
                <a:ea typeface="+mn-ea"/>
                <a:cs typeface="Arial"/>
              </a:rPr>
              <a:t>$</a:t>
            </a:r>
            <a:r>
              <a:rPr lang="en-CA" sz="1050" b="1" dirty="0">
                <a:solidFill>
                  <a:srgbClr val="36424A"/>
                </a:solidFill>
                <a:latin typeface="Arial"/>
                <a:cs typeface="Arial"/>
              </a:rPr>
              <a:t>71.93</a:t>
            </a:r>
            <a:r>
              <a:rPr kumimoji="0" lang="en-CA" sz="1050" b="0" i="0" u="none" strike="noStrike" kern="1200" cap="none" spc="0" normalizeH="0" baseline="0" noProof="0" dirty="0">
                <a:ln>
                  <a:noFill/>
                </a:ln>
                <a:solidFill>
                  <a:srgbClr val="36424A"/>
                </a:solidFill>
                <a:effectLst/>
                <a:uLnTx/>
                <a:uFillTx/>
                <a:latin typeface="Arial"/>
                <a:ea typeface="+mn-ea"/>
                <a:cs typeface="Arial"/>
              </a:rPr>
              <a:t> for every </a:t>
            </a:r>
            <a:r>
              <a:rPr kumimoji="0" lang="en-CA" sz="1050" b="1" i="0" u="none" strike="noStrike" kern="1200" cap="none" spc="0" normalizeH="0" baseline="0" noProof="0" dirty="0">
                <a:ln>
                  <a:noFill/>
                </a:ln>
                <a:solidFill>
                  <a:srgbClr val="36424A"/>
                </a:solidFill>
                <a:effectLst/>
                <a:uLnTx/>
                <a:uFillTx/>
                <a:latin typeface="Arial"/>
                <a:ea typeface="+mn-ea"/>
                <a:cs typeface="Arial"/>
              </a:rPr>
              <a:t>$1</a:t>
            </a:r>
            <a:r>
              <a:rPr kumimoji="0" lang="en-CA" sz="1050" b="0" i="0" u="none" strike="noStrike" kern="1200" cap="none" spc="0" normalizeH="0" baseline="0" noProof="0" dirty="0">
                <a:ln>
                  <a:noFill/>
                </a:ln>
                <a:solidFill>
                  <a:srgbClr val="36424A"/>
                </a:solidFill>
                <a:effectLst/>
                <a:uLnTx/>
                <a:uFillTx/>
                <a:latin typeface="Arial"/>
                <a:ea typeface="+mn-ea"/>
                <a:cs typeface="Arial"/>
              </a:rPr>
              <a:t> spent on the UCA’s Regulatory Affairs program over the last decade.</a:t>
            </a:r>
          </a:p>
        </p:txBody>
      </p:sp>
      <p:graphicFrame>
        <p:nvGraphicFramePr>
          <p:cNvPr id="6" name="Table 5"/>
          <p:cNvGraphicFramePr>
            <a:graphicFrameLocks noGrp="1"/>
          </p:cNvGraphicFramePr>
          <p:nvPr>
            <p:extLst>
              <p:ext uri="{D42A27DB-BD31-4B8C-83A1-F6EECF244321}">
                <p14:modId xmlns:p14="http://schemas.microsoft.com/office/powerpoint/2010/main" val="1827433021"/>
              </p:ext>
            </p:extLst>
          </p:nvPr>
        </p:nvGraphicFramePr>
        <p:xfrm>
          <a:off x="538273" y="1059582"/>
          <a:ext cx="8064896" cy="2933661"/>
        </p:xfrm>
        <a:graphic>
          <a:graphicData uri="http://schemas.openxmlformats.org/drawingml/2006/table">
            <a:tbl>
              <a:tblPr firstRow="1" bandRow="1">
                <a:tableStyleId>{284E427A-3D55-4303-BF80-6455036E1DE7}</a:tableStyleId>
              </a:tblPr>
              <a:tblGrid>
                <a:gridCol w="1152128">
                  <a:extLst>
                    <a:ext uri="{9D8B030D-6E8A-4147-A177-3AD203B41FA5}">
                      <a16:colId xmlns:a16="http://schemas.microsoft.com/office/drawing/2014/main" val="4098829268"/>
                    </a:ext>
                  </a:extLst>
                </a:gridCol>
                <a:gridCol w="2392881">
                  <a:extLst>
                    <a:ext uri="{9D8B030D-6E8A-4147-A177-3AD203B41FA5}">
                      <a16:colId xmlns:a16="http://schemas.microsoft.com/office/drawing/2014/main" val="244700120"/>
                    </a:ext>
                  </a:extLst>
                </a:gridCol>
                <a:gridCol w="2304257">
                  <a:extLst>
                    <a:ext uri="{9D8B030D-6E8A-4147-A177-3AD203B41FA5}">
                      <a16:colId xmlns:a16="http://schemas.microsoft.com/office/drawing/2014/main" val="1687604476"/>
                    </a:ext>
                  </a:extLst>
                </a:gridCol>
                <a:gridCol w="2215630">
                  <a:extLst>
                    <a:ext uri="{9D8B030D-6E8A-4147-A177-3AD203B41FA5}">
                      <a16:colId xmlns:a16="http://schemas.microsoft.com/office/drawing/2014/main" val="926377400"/>
                    </a:ext>
                  </a:extLst>
                </a:gridCol>
              </a:tblGrid>
              <a:tr h="252145">
                <a:tc>
                  <a:txBody>
                    <a:bodyPr/>
                    <a:lstStyle/>
                    <a:p>
                      <a:r>
                        <a:rPr lang="en-US" sz="1000" dirty="0">
                          <a:latin typeface="Arial"/>
                          <a:cs typeface="Arial"/>
                        </a:rPr>
                        <a:t>Fiscal</a:t>
                      </a:r>
                      <a:r>
                        <a:rPr lang="en-US" sz="1000" baseline="0" dirty="0">
                          <a:latin typeface="Arial"/>
                          <a:cs typeface="Arial"/>
                        </a:rPr>
                        <a:t> Year</a:t>
                      </a:r>
                      <a:endParaRPr lang="en-CA" sz="1000" dirty="0">
                        <a:latin typeface="Arial"/>
                        <a:cs typeface="Arial"/>
                      </a:endParaRPr>
                    </a:p>
                  </a:txBody>
                  <a:tcPr marL="82366" marR="82366" marT="41182" marB="41182"/>
                </a:tc>
                <a:tc>
                  <a:txBody>
                    <a:bodyPr/>
                    <a:lstStyle/>
                    <a:p>
                      <a:r>
                        <a:rPr lang="en-US" sz="1000">
                          <a:latin typeface="Arial"/>
                          <a:cs typeface="Arial"/>
                        </a:rPr>
                        <a:t>UCA Regulatory Expenses</a:t>
                      </a:r>
                      <a:endParaRPr lang="en-CA" sz="1000">
                        <a:latin typeface="Arial"/>
                        <a:cs typeface="Arial"/>
                      </a:endParaRPr>
                    </a:p>
                  </a:txBody>
                  <a:tcPr marL="82366" marR="82366" marT="41182" marB="41182"/>
                </a:tc>
                <a:tc>
                  <a:txBody>
                    <a:bodyPr/>
                    <a:lstStyle/>
                    <a:p>
                      <a:r>
                        <a:rPr lang="en-US" sz="1000">
                          <a:latin typeface="Arial"/>
                          <a:cs typeface="Arial"/>
                        </a:rPr>
                        <a:t>UCA Cost Disallowances</a:t>
                      </a:r>
                      <a:endParaRPr lang="en-CA" sz="1000">
                        <a:latin typeface="Arial"/>
                        <a:cs typeface="Arial"/>
                      </a:endParaRPr>
                    </a:p>
                  </a:txBody>
                  <a:tcPr marL="82366" marR="82366" marT="41182" marB="41182"/>
                </a:tc>
                <a:tc>
                  <a:txBody>
                    <a:bodyPr/>
                    <a:lstStyle/>
                    <a:p>
                      <a:r>
                        <a:rPr lang="en-US" sz="1000">
                          <a:latin typeface="Arial"/>
                          <a:cs typeface="Arial"/>
                        </a:rPr>
                        <a:t>UCA Return</a:t>
                      </a:r>
                      <a:r>
                        <a:rPr lang="en-US" sz="1000" baseline="0">
                          <a:latin typeface="Arial"/>
                          <a:cs typeface="Arial"/>
                        </a:rPr>
                        <a:t> on Investment/$1</a:t>
                      </a:r>
                      <a:endParaRPr lang="en-CA" sz="1000">
                        <a:latin typeface="Arial"/>
                        <a:cs typeface="Arial"/>
                      </a:endParaRPr>
                    </a:p>
                  </a:txBody>
                  <a:tcPr marL="82366" marR="82366" marT="41182" marB="41182"/>
                </a:tc>
                <a:extLst>
                  <a:ext uri="{0D108BD9-81ED-4DB2-BD59-A6C34878D82A}">
                    <a16:rowId xmlns:a16="http://schemas.microsoft.com/office/drawing/2014/main" val="2169586281"/>
                  </a:ext>
                </a:extLst>
              </a:tr>
              <a:tr h="252145">
                <a:tc>
                  <a:txBody>
                    <a:bodyPr/>
                    <a:lstStyle/>
                    <a:p>
                      <a:r>
                        <a:rPr lang="en-US" sz="1000" dirty="0">
                          <a:latin typeface="Arial"/>
                          <a:cs typeface="Arial"/>
                        </a:rPr>
                        <a:t>2015-16</a:t>
                      </a:r>
                      <a:endParaRPr lang="en-CA" sz="1000" dirty="0">
                        <a:solidFill>
                          <a:schemeClr val="tx1"/>
                        </a:solidFill>
                        <a:latin typeface="Arial"/>
                        <a:cs typeface="Arial"/>
                      </a:endParaRPr>
                    </a:p>
                  </a:txBody>
                  <a:tcPr marL="82366" marR="82366" marT="41182" marB="41182"/>
                </a:tc>
                <a:tc>
                  <a:txBody>
                    <a:bodyPr/>
                    <a:lstStyle/>
                    <a:p>
                      <a:pPr algn="ctr"/>
                      <a:r>
                        <a:rPr lang="en-US" sz="1000" dirty="0">
                          <a:latin typeface="Arial"/>
                          <a:cs typeface="Arial"/>
                        </a:rPr>
                        <a:t>$4,635,545</a:t>
                      </a:r>
                      <a:endParaRPr lang="en-CA" sz="1000" dirty="0">
                        <a:solidFill>
                          <a:schemeClr val="tx1"/>
                        </a:solidFill>
                        <a:latin typeface="Arial"/>
                        <a:cs typeface="Arial"/>
                      </a:endParaRPr>
                    </a:p>
                  </a:txBody>
                  <a:tcPr marL="82366" marR="82366" marT="41182" marB="41182"/>
                </a:tc>
                <a:tc>
                  <a:txBody>
                    <a:bodyPr/>
                    <a:lstStyle/>
                    <a:p>
                      <a:pPr algn="ctr"/>
                      <a:r>
                        <a:rPr lang="en-US" sz="1000">
                          <a:latin typeface="Arial"/>
                          <a:cs typeface="Arial"/>
                        </a:rPr>
                        <a:t>$30,135,941</a:t>
                      </a:r>
                      <a:endParaRPr lang="en-CA" sz="1000">
                        <a:solidFill>
                          <a:schemeClr val="tx1"/>
                        </a:solidFill>
                        <a:latin typeface="Arial"/>
                        <a:cs typeface="Arial"/>
                      </a:endParaRPr>
                    </a:p>
                  </a:txBody>
                  <a:tcPr marL="82366" marR="82366" marT="41182" marB="41182"/>
                </a:tc>
                <a:tc>
                  <a:txBody>
                    <a:bodyPr/>
                    <a:lstStyle/>
                    <a:p>
                      <a:pPr algn="ctr"/>
                      <a:r>
                        <a:rPr lang="en-US" sz="1000" dirty="0">
                          <a:latin typeface="Arial"/>
                          <a:cs typeface="Arial"/>
                        </a:rPr>
                        <a:t>$6.50</a:t>
                      </a:r>
                      <a:endParaRPr lang="en-CA" sz="1000" dirty="0">
                        <a:solidFill>
                          <a:schemeClr val="tx1"/>
                        </a:solidFill>
                        <a:latin typeface="Arial"/>
                        <a:cs typeface="Arial"/>
                      </a:endParaRPr>
                    </a:p>
                  </a:txBody>
                  <a:tcPr marL="82366" marR="82366" marT="41182" marB="41182"/>
                </a:tc>
                <a:extLst>
                  <a:ext uri="{0D108BD9-81ED-4DB2-BD59-A6C34878D82A}">
                    <a16:rowId xmlns:a16="http://schemas.microsoft.com/office/drawing/2014/main" val="2325474380"/>
                  </a:ext>
                </a:extLst>
              </a:tr>
              <a:tr h="252145">
                <a:tc>
                  <a:txBody>
                    <a:bodyPr/>
                    <a:lstStyle/>
                    <a:p>
                      <a:r>
                        <a:rPr lang="en-US" sz="1000" dirty="0">
                          <a:latin typeface="Arial"/>
                          <a:cs typeface="Arial"/>
                        </a:rPr>
                        <a:t>2016-17</a:t>
                      </a:r>
                      <a:endParaRPr lang="en-CA" sz="1000" dirty="0">
                        <a:solidFill>
                          <a:schemeClr val="tx1"/>
                        </a:solidFill>
                        <a:latin typeface="Arial"/>
                        <a:cs typeface="Arial"/>
                      </a:endParaRPr>
                    </a:p>
                  </a:txBody>
                  <a:tcPr marL="82366" marR="82366" marT="41182" marB="41182"/>
                </a:tc>
                <a:tc>
                  <a:txBody>
                    <a:bodyPr/>
                    <a:lstStyle/>
                    <a:p>
                      <a:pPr algn="ctr"/>
                      <a:r>
                        <a:rPr lang="en-US" sz="1000" dirty="0">
                          <a:latin typeface="Arial"/>
                          <a:cs typeface="Arial"/>
                        </a:rPr>
                        <a:t>$3,917,993</a:t>
                      </a:r>
                      <a:endParaRPr lang="en-CA" sz="1000" dirty="0">
                        <a:solidFill>
                          <a:schemeClr val="tx1"/>
                        </a:solidFill>
                        <a:latin typeface="Arial"/>
                        <a:cs typeface="Arial"/>
                      </a:endParaRPr>
                    </a:p>
                  </a:txBody>
                  <a:tcPr marL="82366" marR="82366" marT="41182" marB="41182"/>
                </a:tc>
                <a:tc>
                  <a:txBody>
                    <a:bodyPr/>
                    <a:lstStyle/>
                    <a:p>
                      <a:pPr algn="ctr"/>
                      <a:r>
                        <a:rPr lang="en-US" sz="1000">
                          <a:latin typeface="Arial"/>
                          <a:cs typeface="Arial"/>
                        </a:rPr>
                        <a:t>$204,290,051</a:t>
                      </a:r>
                      <a:endParaRPr lang="en-CA" sz="1000">
                        <a:solidFill>
                          <a:schemeClr val="tx1"/>
                        </a:solidFill>
                        <a:latin typeface="Arial"/>
                        <a:cs typeface="Arial"/>
                      </a:endParaRPr>
                    </a:p>
                  </a:txBody>
                  <a:tcPr marL="82366" marR="82366" marT="41182" marB="41182"/>
                </a:tc>
                <a:tc>
                  <a:txBody>
                    <a:bodyPr/>
                    <a:lstStyle/>
                    <a:p>
                      <a:pPr algn="ctr"/>
                      <a:r>
                        <a:rPr lang="en-US" sz="1000" dirty="0">
                          <a:latin typeface="Arial"/>
                          <a:cs typeface="Arial"/>
                        </a:rPr>
                        <a:t>$52.14</a:t>
                      </a:r>
                      <a:endParaRPr lang="en-CA" sz="1000" dirty="0">
                        <a:solidFill>
                          <a:schemeClr val="tx1"/>
                        </a:solidFill>
                        <a:latin typeface="Arial"/>
                        <a:cs typeface="Arial"/>
                      </a:endParaRPr>
                    </a:p>
                  </a:txBody>
                  <a:tcPr marL="82366" marR="82366" marT="41182" marB="41182"/>
                </a:tc>
                <a:extLst>
                  <a:ext uri="{0D108BD9-81ED-4DB2-BD59-A6C34878D82A}">
                    <a16:rowId xmlns:a16="http://schemas.microsoft.com/office/drawing/2014/main" val="572272807"/>
                  </a:ext>
                </a:extLst>
              </a:tr>
              <a:tr h="252145">
                <a:tc>
                  <a:txBody>
                    <a:bodyPr/>
                    <a:lstStyle/>
                    <a:p>
                      <a:r>
                        <a:rPr lang="en-US" sz="1000" dirty="0">
                          <a:latin typeface="Arial"/>
                          <a:cs typeface="Arial"/>
                        </a:rPr>
                        <a:t>2017-18</a:t>
                      </a:r>
                      <a:endParaRPr lang="en-CA" sz="1000" dirty="0">
                        <a:solidFill>
                          <a:schemeClr val="tx1"/>
                        </a:solidFill>
                        <a:latin typeface="Arial"/>
                        <a:cs typeface="Arial"/>
                      </a:endParaRPr>
                    </a:p>
                  </a:txBody>
                  <a:tcPr marL="82366" marR="82366" marT="41182" marB="41182"/>
                </a:tc>
                <a:tc>
                  <a:txBody>
                    <a:bodyPr/>
                    <a:lstStyle/>
                    <a:p>
                      <a:pPr algn="ctr"/>
                      <a:r>
                        <a:rPr lang="en-US" sz="1000" dirty="0">
                          <a:latin typeface="Arial"/>
                          <a:cs typeface="Arial"/>
                        </a:rPr>
                        <a:t>$4,421,046</a:t>
                      </a:r>
                      <a:endParaRPr lang="en-CA" sz="1000" dirty="0">
                        <a:solidFill>
                          <a:schemeClr val="tx1"/>
                        </a:solidFill>
                        <a:latin typeface="Arial"/>
                        <a:cs typeface="Arial"/>
                      </a:endParaRPr>
                    </a:p>
                  </a:txBody>
                  <a:tcPr marL="82366" marR="82366" marT="41182" marB="41182"/>
                </a:tc>
                <a:tc>
                  <a:txBody>
                    <a:bodyPr/>
                    <a:lstStyle/>
                    <a:p>
                      <a:pPr algn="ctr"/>
                      <a:r>
                        <a:rPr lang="en-US" sz="1000">
                          <a:latin typeface="Arial"/>
                          <a:cs typeface="Arial"/>
                        </a:rPr>
                        <a:t>$235,175,100</a:t>
                      </a:r>
                      <a:endParaRPr lang="en-CA" sz="1000">
                        <a:solidFill>
                          <a:schemeClr val="tx1"/>
                        </a:solidFill>
                        <a:latin typeface="Arial"/>
                        <a:cs typeface="Arial"/>
                      </a:endParaRPr>
                    </a:p>
                  </a:txBody>
                  <a:tcPr marL="82366" marR="82366" marT="41182" marB="41182"/>
                </a:tc>
                <a:tc>
                  <a:txBody>
                    <a:bodyPr/>
                    <a:lstStyle/>
                    <a:p>
                      <a:pPr algn="ctr"/>
                      <a:r>
                        <a:rPr lang="en-US" sz="1000" dirty="0">
                          <a:latin typeface="Arial"/>
                          <a:cs typeface="Arial"/>
                        </a:rPr>
                        <a:t>$53.19</a:t>
                      </a:r>
                      <a:endParaRPr lang="en-CA" sz="1000" dirty="0">
                        <a:solidFill>
                          <a:schemeClr val="tx1"/>
                        </a:solidFill>
                        <a:latin typeface="Arial"/>
                        <a:cs typeface="Arial"/>
                      </a:endParaRPr>
                    </a:p>
                  </a:txBody>
                  <a:tcPr marL="82366" marR="82366" marT="41182" marB="41182"/>
                </a:tc>
                <a:extLst>
                  <a:ext uri="{0D108BD9-81ED-4DB2-BD59-A6C34878D82A}">
                    <a16:rowId xmlns:a16="http://schemas.microsoft.com/office/drawing/2014/main" val="75310279"/>
                  </a:ext>
                </a:extLst>
              </a:tr>
              <a:tr h="252145">
                <a:tc>
                  <a:txBody>
                    <a:bodyPr/>
                    <a:lstStyle/>
                    <a:p>
                      <a:r>
                        <a:rPr lang="en-US" sz="1000" dirty="0">
                          <a:latin typeface="Arial"/>
                          <a:cs typeface="Arial"/>
                        </a:rPr>
                        <a:t>2018-19</a:t>
                      </a:r>
                      <a:endParaRPr lang="en-CA" sz="1000" dirty="0">
                        <a:solidFill>
                          <a:schemeClr val="tx1"/>
                        </a:solidFill>
                        <a:latin typeface="Arial"/>
                        <a:cs typeface="Arial"/>
                      </a:endParaRPr>
                    </a:p>
                  </a:txBody>
                  <a:tcPr marL="82366" marR="82366" marT="41182" marB="41182"/>
                </a:tc>
                <a:tc>
                  <a:txBody>
                    <a:bodyPr/>
                    <a:lstStyle/>
                    <a:p>
                      <a:pPr algn="ctr"/>
                      <a:r>
                        <a:rPr lang="en-US" sz="1000" dirty="0">
                          <a:latin typeface="Arial"/>
                          <a:cs typeface="Arial"/>
                        </a:rPr>
                        <a:t>$4,002,725</a:t>
                      </a:r>
                      <a:endParaRPr lang="en-CA" sz="1000" dirty="0">
                        <a:solidFill>
                          <a:schemeClr val="tx1"/>
                        </a:solidFill>
                        <a:latin typeface="Arial"/>
                        <a:cs typeface="Arial"/>
                      </a:endParaRPr>
                    </a:p>
                  </a:txBody>
                  <a:tcPr marL="82366" marR="82366" marT="41182" marB="41182"/>
                </a:tc>
                <a:tc>
                  <a:txBody>
                    <a:bodyPr/>
                    <a:lstStyle/>
                    <a:p>
                      <a:pPr algn="ctr"/>
                      <a:r>
                        <a:rPr lang="en-US" sz="1000" dirty="0">
                          <a:latin typeface="Arial"/>
                          <a:cs typeface="Arial"/>
                        </a:rPr>
                        <a:t>$278,913,471</a:t>
                      </a:r>
                      <a:endParaRPr lang="en-CA" sz="1000" dirty="0">
                        <a:solidFill>
                          <a:schemeClr val="tx1"/>
                        </a:solidFill>
                        <a:latin typeface="Arial"/>
                        <a:cs typeface="Arial"/>
                      </a:endParaRPr>
                    </a:p>
                  </a:txBody>
                  <a:tcPr marL="82366" marR="82366" marT="41182" marB="41182"/>
                </a:tc>
                <a:tc>
                  <a:txBody>
                    <a:bodyPr/>
                    <a:lstStyle/>
                    <a:p>
                      <a:pPr algn="ctr"/>
                      <a:r>
                        <a:rPr lang="en-US" sz="1000">
                          <a:latin typeface="Arial"/>
                          <a:cs typeface="Arial"/>
                        </a:rPr>
                        <a:t>$69.68</a:t>
                      </a:r>
                      <a:endParaRPr lang="en-CA" sz="1000">
                        <a:solidFill>
                          <a:schemeClr val="tx1"/>
                        </a:solidFill>
                        <a:latin typeface="Arial"/>
                        <a:cs typeface="Arial"/>
                      </a:endParaRPr>
                    </a:p>
                  </a:txBody>
                  <a:tcPr marL="82366" marR="82366" marT="41182" marB="41182"/>
                </a:tc>
                <a:extLst>
                  <a:ext uri="{0D108BD9-81ED-4DB2-BD59-A6C34878D82A}">
                    <a16:rowId xmlns:a16="http://schemas.microsoft.com/office/drawing/2014/main" val="2969528069"/>
                  </a:ext>
                </a:extLst>
              </a:tr>
              <a:tr h="237517">
                <a:tc>
                  <a:txBody>
                    <a:bodyPr/>
                    <a:lstStyle/>
                    <a:p>
                      <a:r>
                        <a:rPr lang="en-US" sz="1000" b="0" dirty="0">
                          <a:solidFill>
                            <a:schemeClr val="dk1"/>
                          </a:solidFill>
                          <a:latin typeface="Arial"/>
                          <a:cs typeface="Arial"/>
                        </a:rPr>
                        <a:t>2019-20</a:t>
                      </a:r>
                      <a:endParaRPr lang="en-CA" sz="1000" b="1" dirty="0">
                        <a:solidFill>
                          <a:schemeClr val="tx1"/>
                        </a:solidFill>
                        <a:latin typeface="Arial"/>
                        <a:cs typeface="Arial"/>
                      </a:endParaRPr>
                    </a:p>
                  </a:txBody>
                  <a:tcPr marL="82366" marR="82366" marT="41182" marB="41182"/>
                </a:tc>
                <a:tc>
                  <a:txBody>
                    <a:bodyPr/>
                    <a:lstStyle/>
                    <a:p>
                      <a:pPr algn="ctr"/>
                      <a:r>
                        <a:rPr lang="en-CA" sz="1000" dirty="0">
                          <a:latin typeface="Arial"/>
                          <a:cs typeface="Arial"/>
                        </a:rPr>
                        <a:t>$3,807,506</a:t>
                      </a:r>
                    </a:p>
                  </a:txBody>
                  <a:tcPr marL="82366" marR="82366" marT="41182" marB="41182"/>
                </a:tc>
                <a:tc>
                  <a:txBody>
                    <a:bodyPr/>
                    <a:lstStyle/>
                    <a:p>
                      <a:pPr algn="ctr"/>
                      <a:r>
                        <a:rPr lang="en-CA" sz="1000" dirty="0">
                          <a:latin typeface="Arial"/>
                          <a:cs typeface="Arial"/>
                        </a:rPr>
                        <a:t>$168,943,399</a:t>
                      </a:r>
                    </a:p>
                  </a:txBody>
                  <a:tcPr marL="82366" marR="82366" marT="41182" marB="41182"/>
                </a:tc>
                <a:tc>
                  <a:txBody>
                    <a:bodyPr/>
                    <a:lstStyle/>
                    <a:p>
                      <a:pPr algn="ctr"/>
                      <a:r>
                        <a:rPr lang="en-CA" sz="1000" dirty="0">
                          <a:latin typeface="Arial"/>
                          <a:cs typeface="Arial"/>
                        </a:rPr>
                        <a:t>$44.37</a:t>
                      </a:r>
                    </a:p>
                  </a:txBody>
                  <a:tcPr marL="82366" marR="82366" marT="41182" marB="41182"/>
                </a:tc>
                <a:extLst>
                  <a:ext uri="{0D108BD9-81ED-4DB2-BD59-A6C34878D82A}">
                    <a16:rowId xmlns:a16="http://schemas.microsoft.com/office/drawing/2014/main" val="2835371699"/>
                  </a:ext>
                </a:extLst>
              </a:tr>
              <a:tr h="252523">
                <a:tc>
                  <a:txBody>
                    <a:bodyPr/>
                    <a:lstStyle/>
                    <a:p>
                      <a:r>
                        <a:rPr lang="en-CA" sz="1000" b="0" dirty="0">
                          <a:solidFill>
                            <a:schemeClr val="tx1"/>
                          </a:solidFill>
                          <a:latin typeface="Arial"/>
                          <a:cs typeface="Arial"/>
                        </a:rPr>
                        <a:t>2020-21</a:t>
                      </a:r>
                    </a:p>
                  </a:txBody>
                  <a:tcPr marL="82366" marR="82366" marT="41182" marB="41182"/>
                </a:tc>
                <a:tc>
                  <a:txBody>
                    <a:bodyPr/>
                    <a:lstStyle/>
                    <a:p>
                      <a:pPr algn="ctr"/>
                      <a:r>
                        <a:rPr lang="en-CA" sz="1000" b="0" dirty="0">
                          <a:latin typeface="Arial"/>
                          <a:cs typeface="Arial"/>
                        </a:rPr>
                        <a:t>$3,120,087</a:t>
                      </a:r>
                    </a:p>
                  </a:txBody>
                  <a:tcPr marL="82366" marR="82366" marT="41182" marB="41182"/>
                </a:tc>
                <a:tc>
                  <a:txBody>
                    <a:bodyPr/>
                    <a:lstStyle/>
                    <a:p>
                      <a:pPr algn="ctr"/>
                      <a:r>
                        <a:rPr lang="en-CA" sz="1000" b="0" dirty="0">
                          <a:latin typeface="Arial"/>
                          <a:cs typeface="Arial"/>
                        </a:rPr>
                        <a:t>$281,220,879</a:t>
                      </a:r>
                    </a:p>
                  </a:txBody>
                  <a:tcPr marL="82366" marR="82366" marT="41182" marB="41182"/>
                </a:tc>
                <a:tc>
                  <a:txBody>
                    <a:bodyPr/>
                    <a:lstStyle/>
                    <a:p>
                      <a:pPr algn="ctr"/>
                      <a:r>
                        <a:rPr lang="en-CA" sz="1000" b="0" dirty="0">
                          <a:latin typeface="Arial"/>
                          <a:cs typeface="Arial"/>
                        </a:rPr>
                        <a:t>$90.13</a:t>
                      </a:r>
                    </a:p>
                  </a:txBody>
                  <a:tcPr marL="82366" marR="82366" marT="41182" marB="41182"/>
                </a:tc>
                <a:extLst>
                  <a:ext uri="{0D108BD9-81ED-4DB2-BD59-A6C34878D82A}">
                    <a16:rowId xmlns:a16="http://schemas.microsoft.com/office/drawing/2014/main" val="2859522894"/>
                  </a:ext>
                </a:extLst>
              </a:tr>
              <a:tr h="179525">
                <a:tc>
                  <a:txBody>
                    <a:bodyPr/>
                    <a:lstStyle/>
                    <a:p>
                      <a:pPr lvl="0">
                        <a:buNone/>
                      </a:pPr>
                      <a:r>
                        <a:rPr lang="en-CA" sz="1000" b="0" dirty="0">
                          <a:solidFill>
                            <a:schemeClr val="tx1"/>
                          </a:solidFill>
                          <a:latin typeface="Arial"/>
                          <a:cs typeface="Arial"/>
                        </a:rPr>
                        <a:t>2021-22</a:t>
                      </a:r>
                    </a:p>
                  </a:txBody>
                  <a:tcPr marL="82365" marR="82365" marT="41182" marB="41182"/>
                </a:tc>
                <a:tc>
                  <a:txBody>
                    <a:bodyPr/>
                    <a:lstStyle/>
                    <a:p>
                      <a:pPr lvl="0" algn="ctr">
                        <a:buNone/>
                      </a:pPr>
                      <a:r>
                        <a:rPr lang="en-CA" sz="1000" b="0" dirty="0">
                          <a:latin typeface="Arial"/>
                          <a:cs typeface="Arial"/>
                        </a:rPr>
                        <a:t>$</a:t>
                      </a:r>
                      <a:r>
                        <a:rPr lang="en-CA" sz="1000" b="0" i="0" u="none" strike="noStrike" noProof="0" dirty="0">
                          <a:latin typeface="Arial"/>
                        </a:rPr>
                        <a:t>2,559,779</a:t>
                      </a:r>
                      <a:endParaRPr lang="en-CA" sz="1000" b="0" dirty="0">
                        <a:latin typeface="Arial"/>
                        <a:cs typeface="Arial"/>
                      </a:endParaRPr>
                    </a:p>
                  </a:txBody>
                  <a:tcPr marL="82365" marR="82365" marT="41182" marB="41182"/>
                </a:tc>
                <a:tc>
                  <a:txBody>
                    <a:bodyPr/>
                    <a:lstStyle/>
                    <a:p>
                      <a:pPr lvl="0" algn="ctr">
                        <a:buNone/>
                      </a:pPr>
                      <a:r>
                        <a:rPr lang="en-CA" sz="1000" b="0" i="0" u="none" strike="noStrike" noProof="0" dirty="0">
                          <a:latin typeface="Arial"/>
                        </a:rPr>
                        <a:t>$92,488,500</a:t>
                      </a:r>
                      <a:endParaRPr lang="en-US" sz="1000" dirty="0"/>
                    </a:p>
                  </a:txBody>
                  <a:tcPr marL="82365" marR="82365" marT="41182" marB="41182"/>
                </a:tc>
                <a:tc>
                  <a:txBody>
                    <a:bodyPr/>
                    <a:lstStyle/>
                    <a:p>
                      <a:pPr lvl="0" algn="ctr">
                        <a:buNone/>
                      </a:pPr>
                      <a:r>
                        <a:rPr lang="en-CA" sz="1000" b="0">
                          <a:latin typeface="Arial"/>
                          <a:cs typeface="Arial"/>
                        </a:rPr>
                        <a:t>$36.13</a:t>
                      </a:r>
                    </a:p>
                  </a:txBody>
                  <a:tcPr marL="82365" marR="82365" marT="41182" marB="41182"/>
                </a:tc>
                <a:extLst>
                  <a:ext uri="{0D108BD9-81ED-4DB2-BD59-A6C34878D82A}">
                    <a16:rowId xmlns:a16="http://schemas.microsoft.com/office/drawing/2014/main" val="134247616"/>
                  </a:ext>
                </a:extLst>
              </a:tr>
              <a:tr h="232587">
                <a:tc>
                  <a:txBody>
                    <a:bodyPr/>
                    <a:lstStyle/>
                    <a:p>
                      <a:pPr lvl="0">
                        <a:buNone/>
                      </a:pPr>
                      <a:r>
                        <a:rPr lang="en-US" sz="1000" b="0" dirty="0">
                          <a:solidFill>
                            <a:schemeClr val="tx1"/>
                          </a:solidFill>
                          <a:latin typeface="Arial"/>
                          <a:cs typeface="Arial"/>
                        </a:rPr>
                        <a:t>2022-23</a:t>
                      </a:r>
                      <a:endParaRPr lang="en-CA" sz="1000" b="0" dirty="0">
                        <a:solidFill>
                          <a:schemeClr val="tx1"/>
                        </a:solidFill>
                        <a:latin typeface="Arial"/>
                        <a:cs typeface="Arial"/>
                      </a:endParaRPr>
                    </a:p>
                  </a:txBody>
                  <a:tcPr marL="82365" marR="82365" marT="41182" marB="41182"/>
                </a:tc>
                <a:tc>
                  <a:txBody>
                    <a:bodyPr/>
                    <a:lstStyle/>
                    <a:p>
                      <a:pPr lvl="0" algn="ctr">
                        <a:buNone/>
                      </a:pPr>
                      <a:r>
                        <a:rPr lang="en-CA" sz="1000" b="0" dirty="0">
                          <a:latin typeface="Arial"/>
                          <a:cs typeface="Arial"/>
                        </a:rPr>
                        <a:t>$</a:t>
                      </a:r>
                      <a:r>
                        <a:rPr lang="en-CA" sz="1000" b="0" i="0" u="none" strike="noStrike" noProof="0" dirty="0">
                          <a:latin typeface="Arial"/>
                        </a:rPr>
                        <a:t>2,906,361 </a:t>
                      </a:r>
                      <a:endParaRPr lang="en-CA" sz="1000" b="0" dirty="0">
                        <a:latin typeface="Arial"/>
                        <a:cs typeface="Arial"/>
                      </a:endParaRPr>
                    </a:p>
                  </a:txBody>
                  <a:tcPr marL="82365" marR="82365" marT="41182" marB="41182"/>
                </a:tc>
                <a:tc>
                  <a:txBody>
                    <a:bodyPr/>
                    <a:lstStyle/>
                    <a:p>
                      <a:pPr lvl="0" algn="ctr">
                        <a:buNone/>
                      </a:pPr>
                      <a:r>
                        <a:rPr lang="en-CA" sz="1000" b="0" i="0" u="none" strike="noStrike" noProof="0" dirty="0">
                          <a:latin typeface="Arial"/>
                        </a:rPr>
                        <a:t>$63,085,274</a:t>
                      </a:r>
                      <a:endParaRPr lang="en-US" sz="1000" dirty="0"/>
                    </a:p>
                  </a:txBody>
                  <a:tcPr marL="82365" marR="82365" marT="41182" marB="41182"/>
                </a:tc>
                <a:tc>
                  <a:txBody>
                    <a:bodyPr/>
                    <a:lstStyle/>
                    <a:p>
                      <a:pPr lvl="0" algn="ctr">
                        <a:buNone/>
                      </a:pPr>
                      <a:r>
                        <a:rPr lang="en-CA" sz="1000" b="0" dirty="0">
                          <a:latin typeface="Arial"/>
                          <a:cs typeface="Arial"/>
                        </a:rPr>
                        <a:t>$21.70</a:t>
                      </a:r>
                    </a:p>
                  </a:txBody>
                  <a:tcPr marL="82365" marR="82365" marT="41182" marB="41182"/>
                </a:tc>
                <a:extLst>
                  <a:ext uri="{0D108BD9-81ED-4DB2-BD59-A6C34878D82A}">
                    <a16:rowId xmlns:a16="http://schemas.microsoft.com/office/drawing/2014/main" val="210520230"/>
                  </a:ext>
                </a:extLst>
              </a:tr>
              <a:tr h="216000">
                <a:tc>
                  <a:txBody>
                    <a:bodyPr/>
                    <a:lstStyle/>
                    <a:p>
                      <a:pPr lvl="0">
                        <a:buNone/>
                      </a:pPr>
                      <a:r>
                        <a:rPr lang="en-US" sz="1000" b="0" dirty="0">
                          <a:solidFill>
                            <a:schemeClr val="tx1"/>
                          </a:solidFill>
                          <a:latin typeface="Arial"/>
                          <a:cs typeface="Arial"/>
                        </a:rPr>
                        <a:t>2023-24</a:t>
                      </a:r>
                    </a:p>
                  </a:txBody>
                  <a:tcPr marL="82365" marR="82365" marT="41182" marB="41182"/>
                </a:tc>
                <a:tc>
                  <a:txBody>
                    <a:bodyPr/>
                    <a:lstStyle/>
                    <a:p>
                      <a:pPr lvl="0" algn="ctr">
                        <a:buNone/>
                      </a:pPr>
                      <a:r>
                        <a:rPr lang="en-US" sz="1000" dirty="0">
                          <a:latin typeface="Arial" panose="020B0604020202020204" pitchFamily="34" charset="0"/>
                          <a:cs typeface="Arial" panose="020B0604020202020204" pitchFamily="34" charset="0"/>
                        </a:rPr>
                        <a:t>$2,764,866</a:t>
                      </a:r>
                    </a:p>
                  </a:txBody>
                  <a:tcPr anchor="ctr"/>
                </a:tc>
                <a:tc>
                  <a:txBody>
                    <a:bodyPr/>
                    <a:lstStyle/>
                    <a:p>
                      <a:pPr lvl="0" algn="ctr">
                        <a:buNone/>
                      </a:pPr>
                      <a:r>
                        <a:rPr lang="en-CA" sz="1000" b="0" i="0" u="none" strike="noStrike" noProof="0" dirty="0">
                          <a:latin typeface="Arial"/>
                        </a:rPr>
                        <a:t>$829,319,561</a:t>
                      </a:r>
                    </a:p>
                  </a:txBody>
                  <a:tcPr marL="82365" marR="82365" marT="41182" marB="41182"/>
                </a:tc>
                <a:tc>
                  <a:txBody>
                    <a:bodyPr/>
                    <a:lstStyle/>
                    <a:p>
                      <a:pPr lvl="0" algn="ctr">
                        <a:buNone/>
                      </a:pPr>
                      <a:r>
                        <a:rPr lang="en-CA" sz="1000" b="0" dirty="0">
                          <a:latin typeface="Arial"/>
                          <a:cs typeface="Arial"/>
                        </a:rPr>
                        <a:t>$299.95</a:t>
                      </a:r>
                    </a:p>
                  </a:txBody>
                  <a:tcPr marL="82365" marR="82365" marT="41182" marB="41182"/>
                </a:tc>
                <a:extLst>
                  <a:ext uri="{0D108BD9-81ED-4DB2-BD59-A6C34878D82A}">
                    <a16:rowId xmlns:a16="http://schemas.microsoft.com/office/drawing/2014/main" val="54707158"/>
                  </a:ext>
                </a:extLst>
              </a:tr>
              <a:tr h="232587">
                <a:tc>
                  <a:txBody>
                    <a:bodyPr/>
                    <a:lstStyle/>
                    <a:p>
                      <a:pPr lvl="0">
                        <a:buNone/>
                      </a:pPr>
                      <a:r>
                        <a:rPr lang="en-US" sz="1000" b="0" dirty="0">
                          <a:solidFill>
                            <a:schemeClr val="tx1"/>
                          </a:solidFill>
                          <a:latin typeface="Arial"/>
                          <a:cs typeface="Arial"/>
                        </a:rPr>
                        <a:t>2024-25</a:t>
                      </a:r>
                    </a:p>
                  </a:txBody>
                  <a:tcPr marL="82365" marR="82365" marT="41182" marB="41182"/>
                </a:tc>
                <a:tc>
                  <a:txBody>
                    <a:bodyPr/>
                    <a:lstStyle/>
                    <a:p>
                      <a:pPr lvl="0" algn="ctr">
                        <a:buNone/>
                      </a:pPr>
                      <a:r>
                        <a:rPr lang="en-CA" sz="1000" b="0" i="0" u="none" strike="noStrike" baseline="0" noProof="0" dirty="0">
                          <a:solidFill>
                            <a:srgbClr val="36424A"/>
                          </a:solidFill>
                          <a:latin typeface="Arial"/>
                        </a:rPr>
                        <a:t>$2,193,196 </a:t>
                      </a:r>
                      <a:endParaRPr lang="en-US" dirty="0"/>
                    </a:p>
                  </a:txBody>
                  <a:tcPr marL="82365" marR="82365" marT="41182" marB="41182"/>
                </a:tc>
                <a:tc>
                  <a:txBody>
                    <a:bodyPr/>
                    <a:lstStyle/>
                    <a:p>
                      <a:pPr lvl="0" algn="ctr">
                        <a:buNone/>
                      </a:pPr>
                      <a:r>
                        <a:rPr lang="en-CA" sz="1000" b="0" i="0" u="none" strike="noStrike" noProof="0" dirty="0">
                          <a:latin typeface="Arial"/>
                        </a:rPr>
                        <a:t>$280,135,000 </a:t>
                      </a:r>
                    </a:p>
                  </a:txBody>
                  <a:tcPr marL="82365" marR="82365" marT="41182" marB="41182"/>
                </a:tc>
                <a:tc>
                  <a:txBody>
                    <a:bodyPr/>
                    <a:lstStyle/>
                    <a:p>
                      <a:pPr lvl="0" algn="ctr">
                        <a:buNone/>
                      </a:pPr>
                      <a:r>
                        <a:rPr lang="en-CA" sz="1000" b="0" dirty="0">
                          <a:latin typeface="Arial"/>
                          <a:cs typeface="Arial"/>
                        </a:rPr>
                        <a:t>$127.74</a:t>
                      </a:r>
                    </a:p>
                  </a:txBody>
                  <a:tcPr marL="82365" marR="82365" marT="41182" marB="41182"/>
                </a:tc>
                <a:extLst>
                  <a:ext uri="{0D108BD9-81ED-4DB2-BD59-A6C34878D82A}">
                    <a16:rowId xmlns:a16="http://schemas.microsoft.com/office/drawing/2014/main" val="3104305013"/>
                  </a:ext>
                </a:extLst>
              </a:tr>
              <a:tr h="232587">
                <a:tc>
                  <a:txBody>
                    <a:bodyPr/>
                    <a:lstStyle/>
                    <a:p>
                      <a:r>
                        <a:rPr lang="en-CA" sz="1000" b="1">
                          <a:solidFill>
                            <a:schemeClr val="tx1"/>
                          </a:solidFill>
                          <a:latin typeface="Arial"/>
                          <a:cs typeface="Arial"/>
                        </a:rPr>
                        <a:t>Total</a:t>
                      </a:r>
                    </a:p>
                  </a:txBody>
                  <a:tcPr marL="82366" marR="82366" marT="41182" marB="41182"/>
                </a:tc>
                <a:tc>
                  <a:txBody>
                    <a:bodyPr/>
                    <a:lstStyle/>
                    <a:p>
                      <a:pPr algn="ctr"/>
                      <a:r>
                        <a:rPr lang="en-US" sz="1000" b="1" dirty="0">
                          <a:latin typeface="Arial"/>
                          <a:cs typeface="Arial"/>
                        </a:rPr>
                        <a:t>$34,297,866</a:t>
                      </a:r>
                      <a:endParaRPr lang="en-CA" sz="1000" b="1" dirty="0">
                        <a:solidFill>
                          <a:schemeClr val="tx1"/>
                        </a:solidFill>
                        <a:latin typeface="Arial"/>
                        <a:cs typeface="Arial"/>
                      </a:endParaRPr>
                    </a:p>
                  </a:txBody>
                  <a:tcPr marL="82366" marR="82366" marT="41182" marB="41182"/>
                </a:tc>
                <a:tc>
                  <a:txBody>
                    <a:bodyPr/>
                    <a:lstStyle/>
                    <a:p>
                      <a:pPr algn="ctr"/>
                      <a:r>
                        <a:rPr lang="en-US" sz="1000" b="1" dirty="0">
                          <a:latin typeface="Arial"/>
                          <a:cs typeface="Arial"/>
                        </a:rPr>
                        <a:t>$2,467,192,613</a:t>
                      </a:r>
                      <a:endParaRPr lang="en-CA" sz="1000" b="1" dirty="0">
                        <a:solidFill>
                          <a:schemeClr val="tx1"/>
                        </a:solidFill>
                        <a:latin typeface="Arial"/>
                        <a:cs typeface="Arial"/>
                      </a:endParaRPr>
                    </a:p>
                  </a:txBody>
                  <a:tcPr marL="82366" marR="82366" marT="41182" marB="41182"/>
                </a:tc>
                <a:tc>
                  <a:txBody>
                    <a:bodyPr/>
                    <a:lstStyle/>
                    <a:p>
                      <a:pPr algn="ctr"/>
                      <a:r>
                        <a:rPr lang="en-US" sz="1000" b="1" dirty="0">
                          <a:latin typeface="Arial"/>
                          <a:cs typeface="Arial"/>
                        </a:rPr>
                        <a:t>$71.93</a:t>
                      </a:r>
                      <a:endParaRPr lang="en-CA" sz="1000" b="1" dirty="0">
                        <a:solidFill>
                          <a:schemeClr val="tx1"/>
                        </a:solidFill>
                        <a:latin typeface="Arial"/>
                        <a:cs typeface="Arial"/>
                      </a:endParaRPr>
                    </a:p>
                  </a:txBody>
                  <a:tcPr marL="82366" marR="82366" marT="41182" marB="41182"/>
                </a:tc>
                <a:extLst>
                  <a:ext uri="{0D108BD9-81ED-4DB2-BD59-A6C34878D82A}">
                    <a16:rowId xmlns:a16="http://schemas.microsoft.com/office/drawing/2014/main" val="2078643162"/>
                  </a:ext>
                </a:extLst>
              </a:tr>
            </a:tbl>
          </a:graphicData>
        </a:graphic>
      </p:graphicFrame>
    </p:spTree>
    <p:extLst>
      <p:ext uri="{BB962C8B-B14F-4D97-AF65-F5344CB8AC3E}">
        <p14:creationId xmlns:p14="http://schemas.microsoft.com/office/powerpoint/2010/main" val="495638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A2281A5-0AAD-5C43-9874-F8F3A9F5B29A}" type="slidenum">
              <a:rPr lang="en-US" smtClean="0"/>
              <a:pPr/>
              <a:t>18</a:t>
            </a:fld>
            <a:endParaRPr lang="en-US"/>
          </a:p>
        </p:txBody>
      </p:sp>
      <p:sp>
        <p:nvSpPr>
          <p:cNvPr id="5" name="Title 2"/>
          <p:cNvSpPr>
            <a:spLocks noGrp="1"/>
          </p:cNvSpPr>
          <p:nvPr>
            <p:ph type="title"/>
          </p:nvPr>
        </p:nvSpPr>
        <p:spPr>
          <a:xfrm>
            <a:off x="467544" y="441122"/>
            <a:ext cx="8219256" cy="569218"/>
          </a:xfrm>
        </p:spPr>
        <p:txBody>
          <a:bodyPr/>
          <a:lstStyle/>
          <a:p>
            <a:r>
              <a:rPr lang="en-CA" dirty="0"/>
              <a:t>UCA Cost Disallowance Statistics</a:t>
            </a:r>
          </a:p>
        </p:txBody>
      </p:sp>
      <p:sp>
        <p:nvSpPr>
          <p:cNvPr id="2" name="TextBox 1"/>
          <p:cNvSpPr txBox="1"/>
          <p:nvPr/>
        </p:nvSpPr>
        <p:spPr>
          <a:xfrm>
            <a:off x="467544" y="1131590"/>
            <a:ext cx="8219256" cy="523220"/>
          </a:xfrm>
          <a:prstGeom prst="rect">
            <a:avLst/>
          </a:prstGeom>
          <a:noFill/>
        </p:spPr>
        <p:txBody>
          <a:bodyPr wrap="square" rtlCol="0">
            <a:spAutoFit/>
          </a:bodyPr>
          <a:lstStyle/>
          <a:p>
            <a:r>
              <a:rPr lang="en-CA" sz="1400" dirty="0">
                <a:latin typeface="Arial" panose="020B0604020202020204" pitchFamily="34" charset="0"/>
                <a:cs typeface="Arial" panose="020B0604020202020204" pitchFamily="34" charset="0"/>
              </a:rPr>
              <a:t>As an intervener on behalf of Alberta’s electricity and natural gas consumers, the UCA contributes to a three-year average of over </a:t>
            </a:r>
            <a:r>
              <a:rPr lang="en-CA" sz="1400" b="1" dirty="0">
                <a:latin typeface="Arial" panose="020B0604020202020204" pitchFamily="34" charset="0"/>
                <a:cs typeface="Arial" panose="020B0604020202020204" pitchFamily="34" charset="0"/>
              </a:rPr>
              <a:t>$390 million </a:t>
            </a:r>
            <a:r>
              <a:rPr lang="en-CA" sz="1400" dirty="0">
                <a:latin typeface="Arial" panose="020B0604020202020204" pitchFamily="34" charset="0"/>
                <a:cs typeface="Arial" panose="020B0604020202020204" pitchFamily="34" charset="0"/>
              </a:rPr>
              <a:t>in cost disallowances.</a:t>
            </a:r>
          </a:p>
        </p:txBody>
      </p:sp>
      <p:graphicFrame>
        <p:nvGraphicFramePr>
          <p:cNvPr id="7" name="Chart 6"/>
          <p:cNvGraphicFramePr>
            <a:graphicFrameLocks/>
          </p:cNvGraphicFramePr>
          <p:nvPr>
            <p:extLst>
              <p:ext uri="{D42A27DB-BD31-4B8C-83A1-F6EECF244321}">
                <p14:modId xmlns:p14="http://schemas.microsoft.com/office/powerpoint/2010/main" val="939166255"/>
              </p:ext>
            </p:extLst>
          </p:nvPr>
        </p:nvGraphicFramePr>
        <p:xfrm>
          <a:off x="653623" y="1654810"/>
          <a:ext cx="7715655" cy="335181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151951" y="3207607"/>
            <a:ext cx="676851" cy="246221"/>
          </a:xfrm>
          <a:prstGeom prst="rect">
            <a:avLst/>
          </a:prstGeom>
          <a:noFill/>
        </p:spPr>
        <p:txBody>
          <a:bodyPr wrap="square" rtlCol="0">
            <a:spAutoFit/>
          </a:bodyPr>
          <a:lstStyle/>
          <a:p>
            <a:r>
              <a:rPr lang="en-CA" sz="1000" b="1" dirty="0">
                <a:solidFill>
                  <a:srgbClr val="00B050"/>
                </a:solidFill>
              </a:rPr>
              <a:t>$390M</a:t>
            </a:r>
          </a:p>
        </p:txBody>
      </p:sp>
    </p:spTree>
    <p:extLst>
      <p:ext uri="{BB962C8B-B14F-4D97-AF65-F5344CB8AC3E}">
        <p14:creationId xmlns:p14="http://schemas.microsoft.com/office/powerpoint/2010/main" val="4034133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ext uri="{D42A27DB-BD31-4B8C-83A1-F6EECF244321}">
                <p14:modId xmlns:p14="http://schemas.microsoft.com/office/powerpoint/2010/main" val="692967407"/>
              </p:ext>
            </p:extLst>
          </p:nvPr>
        </p:nvGraphicFramePr>
        <p:xfrm>
          <a:off x="463354" y="1707653"/>
          <a:ext cx="3446420" cy="2941320"/>
        </p:xfrm>
        <a:graphic>
          <a:graphicData uri="http://schemas.openxmlformats.org/drawingml/2006/table">
            <a:tbl>
              <a:tblPr firstRow="1" bandRow="1">
                <a:tableStyleId>{2D5ABB26-0587-4C30-8999-92F81FD0307C}</a:tableStyleId>
              </a:tblPr>
              <a:tblGrid>
                <a:gridCol w="861605">
                  <a:extLst>
                    <a:ext uri="{9D8B030D-6E8A-4147-A177-3AD203B41FA5}">
                      <a16:colId xmlns:a16="http://schemas.microsoft.com/office/drawing/2014/main" val="1401451464"/>
                    </a:ext>
                  </a:extLst>
                </a:gridCol>
                <a:gridCol w="861605">
                  <a:extLst>
                    <a:ext uri="{9D8B030D-6E8A-4147-A177-3AD203B41FA5}">
                      <a16:colId xmlns:a16="http://schemas.microsoft.com/office/drawing/2014/main" val="1582410540"/>
                    </a:ext>
                  </a:extLst>
                </a:gridCol>
                <a:gridCol w="861605">
                  <a:extLst>
                    <a:ext uri="{9D8B030D-6E8A-4147-A177-3AD203B41FA5}">
                      <a16:colId xmlns:a16="http://schemas.microsoft.com/office/drawing/2014/main" val="1677673697"/>
                    </a:ext>
                  </a:extLst>
                </a:gridCol>
                <a:gridCol w="861605">
                  <a:extLst>
                    <a:ext uri="{9D8B030D-6E8A-4147-A177-3AD203B41FA5}">
                      <a16:colId xmlns:a16="http://schemas.microsoft.com/office/drawing/2014/main" val="4208321965"/>
                    </a:ext>
                  </a:extLst>
                </a:gridCol>
              </a:tblGrid>
              <a:tr h="493441">
                <a:tc>
                  <a:txBody>
                    <a:bodyPr/>
                    <a:lstStyle/>
                    <a:p>
                      <a:pPr algn="ctr"/>
                      <a:r>
                        <a:rPr lang="en-CA" sz="900" b="1" dirty="0">
                          <a:latin typeface="Arial"/>
                          <a:cs typeface="Arial"/>
                        </a:rPr>
                        <a:t>Fiscal </a:t>
                      </a:r>
                      <a:endParaRPr lang="en-CA" sz="900" b="1" dirty="0">
                        <a:latin typeface="Arial" panose="020B0604020202020204" pitchFamily="34" charset="0"/>
                        <a:cs typeface="Arial" panose="020B0604020202020204" pitchFamily="34" charset="0"/>
                      </a:endParaRPr>
                    </a:p>
                    <a:p>
                      <a:pPr algn="ctr"/>
                      <a:r>
                        <a:rPr lang="en-CA" sz="900" b="1" dirty="0">
                          <a:latin typeface="Arial"/>
                          <a:cs typeface="Arial"/>
                        </a:rPr>
                        <a:t>Year</a:t>
                      </a:r>
                    </a:p>
                  </a:txBody>
                  <a:tcP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77B800"/>
                    </a:solidFill>
                  </a:tcPr>
                </a:tc>
                <a:tc>
                  <a:txBody>
                    <a:bodyPr/>
                    <a:lstStyle/>
                    <a:p>
                      <a:pPr algn="ctr"/>
                      <a:r>
                        <a:rPr lang="en-CA" sz="900" b="1" dirty="0">
                          <a:latin typeface="Arial"/>
                          <a:cs typeface="Arial"/>
                        </a:rPr>
                        <a:t>UCA Regulatory</a:t>
                      </a:r>
                      <a:r>
                        <a:rPr lang="en-CA" sz="900" b="1" baseline="0" dirty="0">
                          <a:latin typeface="Arial"/>
                          <a:cs typeface="Arial"/>
                        </a:rPr>
                        <a:t> Expenses</a:t>
                      </a:r>
                      <a:endParaRPr lang="en-CA" sz="900" b="1" dirty="0">
                        <a:latin typeface="Arial"/>
                        <a:cs typeface="Aria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77B800"/>
                    </a:solidFill>
                  </a:tcPr>
                </a:tc>
                <a:tc>
                  <a:txBody>
                    <a:bodyPr/>
                    <a:lstStyle/>
                    <a:p>
                      <a:pPr algn="ctr"/>
                      <a:r>
                        <a:rPr lang="en-CA" sz="900" b="1" dirty="0">
                          <a:latin typeface="Arial"/>
                          <a:cs typeface="Arial"/>
                        </a:rPr>
                        <a:t>UCA Consultant</a:t>
                      </a:r>
                      <a:r>
                        <a:rPr lang="en-CA" sz="900" b="1" baseline="0" dirty="0">
                          <a:latin typeface="Arial"/>
                          <a:cs typeface="Arial"/>
                        </a:rPr>
                        <a:t> Costs</a:t>
                      </a:r>
                      <a:endParaRPr lang="en-CA" sz="900" b="1" dirty="0">
                        <a:latin typeface="Arial"/>
                        <a:cs typeface="Aria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77B800"/>
                    </a:solidFill>
                  </a:tcPr>
                </a:tc>
                <a:tc>
                  <a:txBody>
                    <a:bodyPr/>
                    <a:lstStyle/>
                    <a:p>
                      <a:pPr algn="ctr"/>
                      <a:r>
                        <a:rPr lang="en-CA" sz="900" b="1" dirty="0">
                          <a:latin typeface="Arial"/>
                          <a:cs typeface="Arial"/>
                        </a:rPr>
                        <a:t>Ratio</a:t>
                      </a:r>
                      <a:r>
                        <a:rPr lang="en-CA" sz="900" b="1" baseline="0" dirty="0">
                          <a:latin typeface="Arial"/>
                          <a:cs typeface="Arial"/>
                        </a:rPr>
                        <a:t> of Consultant Costs</a:t>
                      </a:r>
                      <a:endParaRPr lang="en-CA" sz="900" b="1" dirty="0">
                        <a:latin typeface="Arial"/>
                        <a:cs typeface="Arial"/>
                      </a:endParaRPr>
                    </a:p>
                  </a:txBody>
                  <a:tcP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7B800"/>
                    </a:solidFill>
                  </a:tcPr>
                </a:tc>
                <a:extLst>
                  <a:ext uri="{0D108BD9-81ED-4DB2-BD59-A6C34878D82A}">
                    <a16:rowId xmlns:a16="http://schemas.microsoft.com/office/drawing/2014/main" val="1172427729"/>
                  </a:ext>
                </a:extLst>
              </a:tr>
              <a:tr h="0">
                <a:tc>
                  <a:txBody>
                    <a:bodyPr/>
                    <a:lstStyle/>
                    <a:p>
                      <a:pPr algn="ctr"/>
                      <a:r>
                        <a:rPr lang="en-CA" sz="1000" b="1" dirty="0">
                          <a:latin typeface="Arial"/>
                          <a:cs typeface="Arial"/>
                        </a:rPr>
                        <a:t>2015-16</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$4,635,545</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$4,051,643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dirty="0">
                          <a:latin typeface="Arial"/>
                          <a:cs typeface="Arial"/>
                        </a:rPr>
                        <a:t>87.4%</a:t>
                      </a: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125896640"/>
                  </a:ext>
                </a:extLst>
              </a:tr>
              <a:tr h="0">
                <a:tc>
                  <a:txBody>
                    <a:bodyPr/>
                    <a:lstStyle/>
                    <a:p>
                      <a:pPr algn="ctr"/>
                      <a:r>
                        <a:rPr lang="en-CA" sz="1000" b="1" dirty="0">
                          <a:latin typeface="Arial"/>
                          <a:cs typeface="Arial"/>
                        </a:rPr>
                        <a:t>2016-17</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$3,917,993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$2,915,909</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dirty="0">
                          <a:latin typeface="Arial"/>
                          <a:cs typeface="Arial"/>
                        </a:rPr>
                        <a:t>74.4%</a:t>
                      </a: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2481621580"/>
                  </a:ext>
                </a:extLst>
              </a:tr>
              <a:tr h="0">
                <a:tc>
                  <a:txBody>
                    <a:bodyPr/>
                    <a:lstStyle/>
                    <a:p>
                      <a:pPr algn="ctr"/>
                      <a:r>
                        <a:rPr lang="en-CA" sz="1000" b="1">
                          <a:latin typeface="Arial"/>
                          <a:cs typeface="Arial"/>
                        </a:rPr>
                        <a:t>2017-18</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$4,421,046</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$3,360,230</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76.0%</a:t>
                      </a: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1701576881"/>
                  </a:ext>
                </a:extLst>
              </a:tr>
              <a:tr h="0">
                <a:tc>
                  <a:txBody>
                    <a:bodyPr/>
                    <a:lstStyle/>
                    <a:p>
                      <a:pPr algn="ctr"/>
                      <a:r>
                        <a:rPr lang="en-CA" sz="1000" b="1">
                          <a:latin typeface="Arial"/>
                          <a:cs typeface="Arial"/>
                        </a:rPr>
                        <a:t>2018-19</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dirty="0">
                          <a:latin typeface="Arial"/>
                          <a:cs typeface="Arial"/>
                        </a:rPr>
                        <a:t>$4,002,725</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$2,804,769</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70.1%</a:t>
                      </a: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834765671"/>
                  </a:ext>
                </a:extLst>
              </a:tr>
              <a:tr h="0">
                <a:tc>
                  <a:txBody>
                    <a:bodyPr/>
                    <a:lstStyle/>
                    <a:p>
                      <a:pPr algn="ctr"/>
                      <a:r>
                        <a:rPr lang="en-CA" sz="1000" b="1">
                          <a:latin typeface="Arial"/>
                          <a:cs typeface="Arial"/>
                        </a:rPr>
                        <a:t>2019-20</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dirty="0">
                          <a:latin typeface="Arial"/>
                          <a:cs typeface="Arial"/>
                        </a:rPr>
                        <a:t>$3,807,506</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dirty="0">
                          <a:latin typeface="Arial"/>
                          <a:cs typeface="Arial"/>
                        </a:rPr>
                        <a:t>$2,597,978</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68.2%</a:t>
                      </a: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3417534559"/>
                  </a:ext>
                </a:extLst>
              </a:tr>
              <a:tr h="0">
                <a:tc>
                  <a:txBody>
                    <a:bodyPr/>
                    <a:lstStyle/>
                    <a:p>
                      <a:pPr algn="ctr"/>
                      <a:r>
                        <a:rPr lang="en-CA" sz="1000" b="1">
                          <a:latin typeface="Arial"/>
                          <a:cs typeface="Arial"/>
                        </a:rPr>
                        <a:t>2020-21</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dirty="0">
                          <a:latin typeface="Arial"/>
                          <a:cs typeface="Arial"/>
                        </a:rPr>
                        <a:t>$3,120,087</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dirty="0">
                          <a:latin typeface="Arial"/>
                          <a:cs typeface="Arial"/>
                        </a:rPr>
                        <a:t>$2,019,825</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a:txBody>
                    <a:bodyPr/>
                    <a:lstStyle/>
                    <a:p>
                      <a:pPr algn="ctr"/>
                      <a:r>
                        <a:rPr lang="en-CA" sz="1000" b="1">
                          <a:latin typeface="Arial"/>
                          <a:cs typeface="Arial"/>
                        </a:rPr>
                        <a:t>64.74%</a:t>
                      </a: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2573747440"/>
                  </a:ext>
                </a:extLst>
              </a:tr>
              <a:tr h="0">
                <a:tc>
                  <a:txBody>
                    <a:bodyPr/>
                    <a:lstStyle/>
                    <a:p>
                      <a:pPr lvl="0" algn="ctr">
                        <a:buNone/>
                      </a:pPr>
                      <a:r>
                        <a:rPr lang="en-CA" sz="1000" b="1">
                          <a:latin typeface="Arial"/>
                          <a:cs typeface="Arial"/>
                        </a:rPr>
                        <a:t>2021-22</a:t>
                      </a:r>
                    </a:p>
                  </a:txBody>
                  <a:tcPr>
                    <a:lnR w="19050">
                      <a:solidFill>
                        <a:schemeClr val="bg1"/>
                      </a:solidFill>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CA" sz="1000" b="1">
                          <a:latin typeface="Arial"/>
                          <a:cs typeface="Arial"/>
                        </a:rPr>
                        <a:t>$</a:t>
                      </a:r>
                      <a:r>
                        <a:rPr lang="en-CA" sz="1000" b="1" i="0" u="none" strike="noStrike" noProof="0">
                          <a:solidFill>
                            <a:srgbClr val="36424A"/>
                          </a:solidFill>
                          <a:latin typeface="Arial"/>
                        </a:rPr>
                        <a:t>2,559,779</a:t>
                      </a:r>
                      <a:endParaRPr lang="en-CA" sz="1000" b="1">
                        <a:latin typeface="Arial"/>
                        <a:cs typeface="Arial"/>
                      </a:endParaRPr>
                    </a:p>
                  </a:txBody>
                  <a:tcPr>
                    <a:lnL w="19050">
                      <a:solidFill>
                        <a:schemeClr val="bg1"/>
                      </a:solidFill>
                    </a:lnL>
                    <a:lnR w="19050">
                      <a:solidFill>
                        <a:schemeClr val="bg1"/>
                      </a:solidFill>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CA" sz="1000" b="1" dirty="0">
                          <a:latin typeface="Arial"/>
                          <a:cs typeface="Arial"/>
                        </a:rPr>
                        <a:t>$1,603,297</a:t>
                      </a:r>
                    </a:p>
                  </a:txBody>
                  <a:tcPr>
                    <a:lnL w="19050">
                      <a:solidFill>
                        <a:schemeClr val="bg1"/>
                      </a:solidFill>
                    </a:lnL>
                    <a:lnR w="19050">
                      <a:solidFill>
                        <a:schemeClr val="bg1"/>
                      </a:solidFill>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CA" sz="1000" b="1">
                          <a:latin typeface="Arial"/>
                          <a:cs typeface="Arial"/>
                        </a:rPr>
                        <a:t>62.63%</a:t>
                      </a:r>
                    </a:p>
                  </a:txBody>
                  <a:tcPr>
                    <a:lnL w="19050">
                      <a:solidFill>
                        <a:schemeClr val="bg1"/>
                      </a:solidFill>
                    </a:lnL>
                    <a:lnT w="19050">
                      <a:solidFill>
                        <a:schemeClr val="bg1"/>
                      </a:solidFill>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3295860211"/>
                  </a:ext>
                </a:extLst>
              </a:tr>
              <a:tr h="0">
                <a:tc>
                  <a:txBody>
                    <a:bodyPr/>
                    <a:lstStyle/>
                    <a:p>
                      <a:pPr lvl="0" algn="ctr">
                        <a:buNone/>
                      </a:pPr>
                      <a:r>
                        <a:rPr lang="en-US" sz="1000" b="1" dirty="0">
                          <a:latin typeface="Arial"/>
                          <a:cs typeface="Arial"/>
                        </a:rPr>
                        <a:t>2022-23</a:t>
                      </a:r>
                      <a:endParaRPr lang="en-CA" sz="1000" b="1" dirty="0">
                        <a:latin typeface="Arial"/>
                        <a:cs typeface="Arial"/>
                      </a:endParaRPr>
                    </a:p>
                  </a:txBody>
                  <a:tcPr>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US" sz="1000" b="1" dirty="0">
                          <a:latin typeface="Arial"/>
                          <a:cs typeface="Arial"/>
                        </a:rPr>
                        <a:t>$2,906,361</a:t>
                      </a:r>
                      <a:endParaRPr lang="en-CA" sz="1000" b="1" dirty="0">
                        <a:latin typeface="Arial"/>
                        <a:cs typeface="Aria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US" sz="1000" b="1" dirty="0">
                          <a:latin typeface="Arial"/>
                          <a:cs typeface="Arial"/>
                        </a:rPr>
                        <a:t>$1,948,194</a:t>
                      </a:r>
                      <a:endParaRPr lang="en-CA" sz="1000" b="1" dirty="0">
                        <a:latin typeface="Arial"/>
                        <a:cs typeface="Aria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US" sz="1000" b="1" dirty="0">
                          <a:latin typeface="Arial"/>
                          <a:cs typeface="Arial"/>
                        </a:rPr>
                        <a:t>67.03%</a:t>
                      </a:r>
                    </a:p>
                  </a:txBody>
                  <a:tcPr>
                    <a:lnL w="19050" cap="flat" cmpd="sng" algn="ctr">
                      <a:solidFill>
                        <a:schemeClr val="bg1"/>
                      </a:solidFill>
                      <a:prstDash val="solid"/>
                      <a:round/>
                      <a:headEnd type="none" w="med" len="med"/>
                      <a:tailEnd type="none" w="med" len="med"/>
                    </a:lnL>
                    <a:lnT w="19050">
                      <a:solidFill>
                        <a:schemeClr val="bg1"/>
                      </a:solidFill>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2473850748"/>
                  </a:ext>
                </a:extLst>
              </a:tr>
              <a:tr h="0">
                <a:tc>
                  <a:txBody>
                    <a:bodyPr/>
                    <a:lstStyle/>
                    <a:p>
                      <a:pPr lvl="0" algn="ctr">
                        <a:buNone/>
                      </a:pPr>
                      <a:r>
                        <a:rPr lang="en-CA" sz="1000" b="1" dirty="0">
                          <a:latin typeface="Arial"/>
                          <a:cs typeface="Arial"/>
                        </a:rPr>
                        <a:t>2023-24</a:t>
                      </a:r>
                    </a:p>
                  </a:txBody>
                  <a:tcPr>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CA" sz="1000" b="1" dirty="0">
                          <a:latin typeface="Arial"/>
                          <a:cs typeface="Arial"/>
                        </a:rPr>
                        <a:t>$2,764,866</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CA" sz="1000" b="1" dirty="0">
                          <a:latin typeface="Arial"/>
                          <a:cs typeface="Arial"/>
                        </a:rPr>
                        <a:t>$524,368</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US" sz="1000" b="1" dirty="0">
                          <a:latin typeface="Arial"/>
                          <a:cs typeface="Arial"/>
                        </a:rPr>
                        <a:t>18.97%</a:t>
                      </a:r>
                    </a:p>
                  </a:txBody>
                  <a:tcPr>
                    <a:lnL w="19050" cap="flat" cmpd="sng" algn="ctr">
                      <a:solidFill>
                        <a:schemeClr val="bg1"/>
                      </a:solidFill>
                      <a:prstDash val="solid"/>
                      <a:round/>
                      <a:headEnd type="none" w="med" len="med"/>
                      <a:tailEnd type="none" w="med" len="med"/>
                    </a:lnL>
                    <a:lnT w="19050">
                      <a:solidFill>
                        <a:schemeClr val="bg1"/>
                      </a:solidFill>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62410559"/>
                  </a:ext>
                </a:extLst>
              </a:tr>
              <a:tr h="0">
                <a:tc>
                  <a:txBody>
                    <a:bodyPr/>
                    <a:lstStyle/>
                    <a:p>
                      <a:pPr lvl="0" algn="ctr">
                        <a:buNone/>
                      </a:pPr>
                      <a:r>
                        <a:rPr lang="en-CA" sz="1000" b="1" dirty="0">
                          <a:latin typeface="Arial"/>
                          <a:cs typeface="Arial"/>
                        </a:rPr>
                        <a:t>2024-25</a:t>
                      </a:r>
                    </a:p>
                  </a:txBody>
                  <a:tcPr>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CA" sz="1000" b="1" dirty="0">
                          <a:latin typeface="Arial"/>
                          <a:cs typeface="Arial"/>
                        </a:rPr>
                        <a:t>$2,193,196</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CA" sz="1000" b="1" dirty="0">
                          <a:latin typeface="Arial"/>
                          <a:cs typeface="Arial"/>
                        </a:rPr>
                        <a:t>$583,214</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a:solidFill>
                        <a:schemeClr val="bg1"/>
                      </a:solidFill>
                    </a:lnT>
                    <a:lnB w="19050" cap="flat" cmpd="sng" algn="ctr">
                      <a:solidFill>
                        <a:schemeClr val="bg1"/>
                      </a:solidFill>
                      <a:prstDash val="solid"/>
                      <a:round/>
                      <a:headEnd type="none" w="med" len="med"/>
                      <a:tailEnd type="none" w="med" len="med"/>
                    </a:lnB>
                    <a:solidFill>
                      <a:srgbClr val="00AAD2"/>
                    </a:solidFill>
                  </a:tcPr>
                </a:tc>
                <a:tc>
                  <a:txBody>
                    <a:bodyPr/>
                    <a:lstStyle/>
                    <a:p>
                      <a:pPr lvl="0" algn="ctr">
                        <a:buNone/>
                      </a:pPr>
                      <a:r>
                        <a:rPr lang="en-US" sz="1000" b="1" dirty="0">
                          <a:latin typeface="Arial"/>
                          <a:cs typeface="Arial"/>
                        </a:rPr>
                        <a:t>26.59%</a:t>
                      </a:r>
                    </a:p>
                  </a:txBody>
                  <a:tcPr>
                    <a:lnL w="19050" cap="flat" cmpd="sng" algn="ctr">
                      <a:solidFill>
                        <a:schemeClr val="bg1"/>
                      </a:solidFill>
                      <a:prstDash val="solid"/>
                      <a:round/>
                      <a:headEnd type="none" w="med" len="med"/>
                      <a:tailEnd type="none" w="med" len="med"/>
                    </a:lnL>
                    <a:lnT w="19050">
                      <a:solidFill>
                        <a:schemeClr val="bg1"/>
                      </a:solidFill>
                    </a:lnT>
                    <a:lnB w="19050" cap="flat" cmpd="sng" algn="ctr">
                      <a:solidFill>
                        <a:schemeClr val="bg1"/>
                      </a:solidFill>
                      <a:prstDash val="solid"/>
                      <a:round/>
                      <a:headEnd type="none" w="med" len="med"/>
                      <a:tailEnd type="none" w="med" len="med"/>
                    </a:lnB>
                    <a:solidFill>
                      <a:srgbClr val="00AAD2"/>
                    </a:solidFill>
                  </a:tcPr>
                </a:tc>
                <a:extLst>
                  <a:ext uri="{0D108BD9-81ED-4DB2-BD59-A6C34878D82A}">
                    <a16:rowId xmlns:a16="http://schemas.microsoft.com/office/drawing/2014/main" val="3371935936"/>
                  </a:ext>
                </a:extLst>
              </a:tr>
            </a:tbl>
          </a:graphicData>
        </a:graphic>
      </p:graphicFrame>
      <p:sp>
        <p:nvSpPr>
          <p:cNvPr id="4" name="Slide Number Placeholder 3"/>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sp>
        <p:nvSpPr>
          <p:cNvPr id="9" name="Title 2"/>
          <p:cNvSpPr>
            <a:spLocks noGrp="1"/>
          </p:cNvSpPr>
          <p:nvPr>
            <p:ph type="title"/>
          </p:nvPr>
        </p:nvSpPr>
        <p:spPr>
          <a:xfrm>
            <a:off x="467544" y="441122"/>
            <a:ext cx="8219256" cy="569218"/>
          </a:xfrm>
        </p:spPr>
        <p:txBody>
          <a:bodyPr/>
          <a:lstStyle/>
          <a:p>
            <a:r>
              <a:rPr lang="en-CA" dirty="0"/>
              <a:t>UCA Regulatory Affairs Cost Statistics</a:t>
            </a:r>
          </a:p>
        </p:txBody>
      </p:sp>
      <p:sp>
        <p:nvSpPr>
          <p:cNvPr id="2" name="TextBox 1"/>
          <p:cNvSpPr txBox="1"/>
          <p:nvPr/>
        </p:nvSpPr>
        <p:spPr>
          <a:xfrm>
            <a:off x="463354" y="1123567"/>
            <a:ext cx="8280920" cy="523220"/>
          </a:xfrm>
          <a:prstGeom prst="rect">
            <a:avLst/>
          </a:prstGeom>
          <a:noFill/>
        </p:spPr>
        <p:txBody>
          <a:bodyPr wrap="square" rtlCol="0">
            <a:spAutoFit/>
          </a:bodyPr>
          <a:lstStyle/>
          <a:p>
            <a:r>
              <a:rPr lang="en-CA" sz="1400" dirty="0">
                <a:latin typeface="Arial" panose="020B0604020202020204" pitchFamily="34" charset="0"/>
                <a:cs typeface="Arial" panose="020B0604020202020204" pitchFamily="34" charset="0"/>
              </a:rPr>
              <a:t>Since 2013-14, the UCA has steadily decreased its regulatory, consultant and legal expenses, while building a strong internal team of regulatory affairs and market policy analysts.</a:t>
            </a:r>
          </a:p>
        </p:txBody>
      </p:sp>
      <p:graphicFrame>
        <p:nvGraphicFramePr>
          <p:cNvPr id="10" name="Chart 9">
            <a:extLst>
              <a:ext uri="{FF2B5EF4-FFF2-40B4-BE49-F238E27FC236}">
                <a16:creationId xmlns:a16="http://schemas.microsoft.com/office/drawing/2014/main" id="{E7B8076F-D643-D1C0-99EB-BE75839DFF34}"/>
              </a:ext>
            </a:extLst>
          </p:cNvPr>
          <p:cNvGraphicFramePr/>
          <p:nvPr>
            <p:extLst>
              <p:ext uri="{D42A27DB-BD31-4B8C-83A1-F6EECF244321}">
                <p14:modId xmlns:p14="http://schemas.microsoft.com/office/powerpoint/2010/main" val="448588671"/>
              </p:ext>
            </p:extLst>
          </p:nvPr>
        </p:nvGraphicFramePr>
        <p:xfrm>
          <a:off x="3909774" y="1646787"/>
          <a:ext cx="5126722" cy="3359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9268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175FF-80E2-054E-BE49-95738E08457A}"/>
              </a:ext>
            </a:extLst>
          </p:cNvPr>
          <p:cNvSpPr>
            <a:spLocks noGrp="1"/>
          </p:cNvSpPr>
          <p:nvPr>
            <p:ph type="title"/>
          </p:nvPr>
        </p:nvSpPr>
        <p:spPr/>
        <p:txBody>
          <a:bodyPr/>
          <a:lstStyle/>
          <a:p>
            <a:r>
              <a:rPr lang="en-US" dirty="0"/>
              <a:t>Table of Contents</a:t>
            </a:r>
          </a:p>
        </p:txBody>
      </p:sp>
      <p:sp>
        <p:nvSpPr>
          <p:cNvPr id="6" name="Oval 5">
            <a:extLst>
              <a:ext uri="{FF2B5EF4-FFF2-40B4-BE49-F238E27FC236}">
                <a16:creationId xmlns:a16="http://schemas.microsoft.com/office/drawing/2014/main" id="{1611339C-169B-9F4A-A9AD-72DC230AC4B3}"/>
              </a:ext>
            </a:extLst>
          </p:cNvPr>
          <p:cNvSpPr/>
          <p:nvPr/>
        </p:nvSpPr>
        <p:spPr>
          <a:xfrm>
            <a:off x="829293" y="2010962"/>
            <a:ext cx="576064" cy="5760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Oval 6">
            <a:extLst>
              <a:ext uri="{FF2B5EF4-FFF2-40B4-BE49-F238E27FC236}">
                <a16:creationId xmlns:a16="http://schemas.microsoft.com/office/drawing/2014/main" id="{6A6AE12F-9AA7-1B4A-A37A-51C8B0F9097F}"/>
              </a:ext>
            </a:extLst>
          </p:cNvPr>
          <p:cNvSpPr/>
          <p:nvPr/>
        </p:nvSpPr>
        <p:spPr>
          <a:xfrm>
            <a:off x="827667" y="2798674"/>
            <a:ext cx="576064" cy="5760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a:extLst>
              <a:ext uri="{FF2B5EF4-FFF2-40B4-BE49-F238E27FC236}">
                <a16:creationId xmlns:a16="http://schemas.microsoft.com/office/drawing/2014/main" id="{ED7BA49C-7286-B441-AC3C-C19A3AFBF0E9}"/>
              </a:ext>
            </a:extLst>
          </p:cNvPr>
          <p:cNvSpPr/>
          <p:nvPr/>
        </p:nvSpPr>
        <p:spPr>
          <a:xfrm>
            <a:off x="827667" y="3582656"/>
            <a:ext cx="576064" cy="5760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2" name="Picture 11">
            <a:extLst>
              <a:ext uri="{FF2B5EF4-FFF2-40B4-BE49-F238E27FC236}">
                <a16:creationId xmlns:a16="http://schemas.microsoft.com/office/drawing/2014/main" id="{3A970517-8BD0-BE4C-9065-EF1AF6FE18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106262"/>
            <a:ext cx="402027" cy="382209"/>
          </a:xfrm>
          <a:prstGeom prst="rect">
            <a:avLst/>
          </a:prstGeom>
        </p:spPr>
      </p:pic>
      <p:sp>
        <p:nvSpPr>
          <p:cNvPr id="43" name="Content Placeholder 4">
            <a:extLst>
              <a:ext uri="{FF2B5EF4-FFF2-40B4-BE49-F238E27FC236}">
                <a16:creationId xmlns:a16="http://schemas.microsoft.com/office/drawing/2014/main" id="{2B183E82-5E97-C344-93D5-0D213C3E3AE5}"/>
              </a:ext>
            </a:extLst>
          </p:cNvPr>
          <p:cNvSpPr txBox="1">
            <a:spLocks/>
          </p:cNvSpPr>
          <p:nvPr/>
        </p:nvSpPr>
        <p:spPr bwMode="auto">
          <a:xfrm>
            <a:off x="1544412" y="1302004"/>
            <a:ext cx="7142388" cy="3611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FontTx/>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3200"/>
              </a:spcBef>
            </a:pPr>
            <a:r>
              <a:rPr lang="en-US" dirty="0"/>
              <a:t>Electricity System Responsibilities</a:t>
            </a:r>
          </a:p>
          <a:p>
            <a:pPr>
              <a:spcBef>
                <a:spcPts val="3200"/>
              </a:spcBef>
            </a:pPr>
            <a:r>
              <a:rPr lang="en-US" dirty="0"/>
              <a:t>Power Sector Framework in Alberta</a:t>
            </a:r>
          </a:p>
          <a:p>
            <a:pPr>
              <a:spcBef>
                <a:spcPts val="3200"/>
              </a:spcBef>
            </a:pPr>
            <a:r>
              <a:rPr lang="en-US" dirty="0"/>
              <a:t>Electricity Agencies’ Roles</a:t>
            </a:r>
          </a:p>
          <a:p>
            <a:pPr>
              <a:spcBef>
                <a:spcPts val="3200"/>
              </a:spcBef>
            </a:pPr>
            <a:r>
              <a:rPr lang="en-US" dirty="0"/>
              <a:t>Alberta Utilities Commission </a:t>
            </a:r>
          </a:p>
          <a:p>
            <a:pPr>
              <a:spcBef>
                <a:spcPts val="3200"/>
              </a:spcBef>
            </a:pPr>
            <a:r>
              <a:rPr lang="en-US" dirty="0"/>
              <a:t>How are Rates Determined</a:t>
            </a:r>
          </a:p>
          <a:p>
            <a:pPr>
              <a:spcBef>
                <a:spcPts val="3200"/>
              </a:spcBef>
            </a:pPr>
            <a:endParaRPr lang="en-US" dirty="0"/>
          </a:p>
        </p:txBody>
      </p:sp>
      <p:sp>
        <p:nvSpPr>
          <p:cNvPr id="53" name="Slide Number Placeholder 52">
            <a:extLst>
              <a:ext uri="{FF2B5EF4-FFF2-40B4-BE49-F238E27FC236}">
                <a16:creationId xmlns:a16="http://schemas.microsoft.com/office/drawing/2014/main" id="{2AEB837F-8D6D-1F4A-BA0A-D8501796CE7A}"/>
              </a:ext>
            </a:extLst>
          </p:cNvPr>
          <p:cNvSpPr>
            <a:spLocks noGrp="1"/>
          </p:cNvSpPr>
          <p:nvPr>
            <p:ph type="sldNum" sz="quarter" idx="4"/>
          </p:nvPr>
        </p:nvSpPr>
        <p:spPr/>
        <p:txBody>
          <a:bodyPr/>
          <a:lstStyle/>
          <a:p>
            <a:fld id="{3A2281A5-0AAD-5C43-9874-F8F3A9F5B29A}" type="slidenum">
              <a:rPr lang="en-US" smtClean="0"/>
              <a:pPr/>
              <a:t>2</a:t>
            </a:fld>
            <a:endParaRPr lang="en-US"/>
          </a:p>
        </p:txBody>
      </p:sp>
      <p:pic>
        <p:nvPicPr>
          <p:cNvPr id="15" name="Picture 14">
            <a:extLst>
              <a:ext uri="{FF2B5EF4-FFF2-40B4-BE49-F238E27FC236}">
                <a16:creationId xmlns:a16="http://schemas.microsoft.com/office/drawing/2014/main" id="{3A970517-8BD0-BE4C-9065-EF1AF6FE186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600" y="1316981"/>
            <a:ext cx="402027" cy="449233"/>
          </a:xfrm>
          <a:prstGeom prst="rect">
            <a:avLst/>
          </a:prstGeom>
        </p:spPr>
      </p:pic>
      <p:pic>
        <p:nvPicPr>
          <p:cNvPr id="16" name="Picture 15">
            <a:extLst>
              <a:ext uri="{FF2B5EF4-FFF2-40B4-BE49-F238E27FC236}">
                <a16:creationId xmlns:a16="http://schemas.microsoft.com/office/drawing/2014/main" id="{3A970517-8BD0-BE4C-9065-EF1AF6FE18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974" y="2895601"/>
            <a:ext cx="402027" cy="382209"/>
          </a:xfrm>
          <a:prstGeom prst="rect">
            <a:avLst/>
          </a:prstGeom>
        </p:spPr>
      </p:pic>
      <p:pic>
        <p:nvPicPr>
          <p:cNvPr id="17" name="Picture 16">
            <a:extLst>
              <a:ext uri="{FF2B5EF4-FFF2-40B4-BE49-F238E27FC236}">
                <a16:creationId xmlns:a16="http://schemas.microsoft.com/office/drawing/2014/main" id="{3A970517-8BD0-BE4C-9065-EF1AF6FE18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974" y="3679583"/>
            <a:ext cx="402027" cy="382209"/>
          </a:xfrm>
          <a:prstGeom prst="rect">
            <a:avLst/>
          </a:prstGeom>
        </p:spPr>
      </p:pic>
      <p:sp>
        <p:nvSpPr>
          <p:cNvPr id="19" name="Oval 18">
            <a:extLst>
              <a:ext uri="{FF2B5EF4-FFF2-40B4-BE49-F238E27FC236}">
                <a16:creationId xmlns:a16="http://schemas.microsoft.com/office/drawing/2014/main" id="{ED7BA49C-7286-B441-AC3C-C19A3AFBF0E9}"/>
              </a:ext>
            </a:extLst>
          </p:cNvPr>
          <p:cNvSpPr/>
          <p:nvPr/>
        </p:nvSpPr>
        <p:spPr>
          <a:xfrm>
            <a:off x="827667" y="4371950"/>
            <a:ext cx="576064" cy="5760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0" name="Picture 19">
            <a:extLst>
              <a:ext uri="{FF2B5EF4-FFF2-40B4-BE49-F238E27FC236}">
                <a16:creationId xmlns:a16="http://schemas.microsoft.com/office/drawing/2014/main" id="{3A970517-8BD0-BE4C-9065-EF1AF6FE18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974" y="4468877"/>
            <a:ext cx="402027" cy="382209"/>
          </a:xfrm>
          <a:prstGeom prst="rect">
            <a:avLst/>
          </a:prstGeom>
        </p:spPr>
      </p:pic>
      <p:sp>
        <p:nvSpPr>
          <p:cNvPr id="18" name="Oval 17">
            <a:extLst>
              <a:ext uri="{FF2B5EF4-FFF2-40B4-BE49-F238E27FC236}">
                <a16:creationId xmlns:a16="http://schemas.microsoft.com/office/drawing/2014/main" id="{1611339C-169B-9F4A-A9AD-72DC230AC4B3}"/>
              </a:ext>
            </a:extLst>
          </p:cNvPr>
          <p:cNvSpPr/>
          <p:nvPr/>
        </p:nvSpPr>
        <p:spPr>
          <a:xfrm>
            <a:off x="827667" y="1225687"/>
            <a:ext cx="576064" cy="5760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1" name="Picture 20">
            <a:extLst>
              <a:ext uri="{FF2B5EF4-FFF2-40B4-BE49-F238E27FC236}">
                <a16:creationId xmlns:a16="http://schemas.microsoft.com/office/drawing/2014/main" id="{3A970517-8BD0-BE4C-9065-EF1AF6FE18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974" y="1320987"/>
            <a:ext cx="402027" cy="382209"/>
          </a:xfrm>
          <a:prstGeom prst="rect">
            <a:avLst/>
          </a:prstGeom>
        </p:spPr>
      </p:pic>
    </p:spTree>
    <p:extLst>
      <p:ext uri="{BB962C8B-B14F-4D97-AF65-F5344CB8AC3E}">
        <p14:creationId xmlns:p14="http://schemas.microsoft.com/office/powerpoint/2010/main" val="4036454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Summary</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sp>
        <p:nvSpPr>
          <p:cNvPr id="10" name="Rectangle 9"/>
          <p:cNvSpPr/>
          <p:nvPr/>
        </p:nvSpPr>
        <p:spPr>
          <a:xfrm>
            <a:off x="467544" y="1140664"/>
            <a:ext cx="8370960" cy="523220"/>
          </a:xfrm>
          <a:prstGeom prst="rect">
            <a:avLst/>
          </a:prstGeom>
        </p:spPr>
        <p:txBody>
          <a:bodyPr wrap="square">
            <a:spAutoFit/>
          </a:bodyPr>
          <a:lstStyle/>
          <a:p>
            <a:r>
              <a:rPr lang="en-CA" sz="1400" dirty="0">
                <a:latin typeface="Arial" panose="020B0604020202020204" pitchFamily="34" charset="0"/>
                <a:cs typeface="Arial" panose="020B0604020202020204" pitchFamily="34" charset="0"/>
              </a:rPr>
              <a:t>There is a robust electricity regulatory system in place in Alberta to ensure the electricity system is safe, reliable affordable, efficient and sustainable.</a:t>
            </a:r>
          </a:p>
        </p:txBody>
      </p:sp>
      <p:graphicFrame>
        <p:nvGraphicFramePr>
          <p:cNvPr id="13" name="Diagram 12"/>
          <p:cNvGraphicFramePr/>
          <p:nvPr>
            <p:extLst>
              <p:ext uri="{D42A27DB-BD31-4B8C-83A1-F6EECF244321}">
                <p14:modId xmlns:p14="http://schemas.microsoft.com/office/powerpoint/2010/main" val="2229102826"/>
              </p:ext>
            </p:extLst>
          </p:nvPr>
        </p:nvGraphicFramePr>
        <p:xfrm>
          <a:off x="539552" y="1851670"/>
          <a:ext cx="8064896" cy="2808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0029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Regulatory Model for Energy Utilities</a:t>
            </a:r>
            <a:endParaRPr lang="en-CA" dirty="0"/>
          </a:p>
        </p:txBody>
      </p:sp>
      <p:sp>
        <p:nvSpPr>
          <p:cNvPr id="4" name="Slide Number Placeholder 3"/>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grpSp>
        <p:nvGrpSpPr>
          <p:cNvPr id="58" name="Group 57"/>
          <p:cNvGrpSpPr/>
          <p:nvPr/>
        </p:nvGrpSpPr>
        <p:grpSpPr>
          <a:xfrm>
            <a:off x="1092525" y="1203598"/>
            <a:ext cx="1283955" cy="2203695"/>
            <a:chOff x="899592" y="1031887"/>
            <a:chExt cx="1283955" cy="2203695"/>
          </a:xfrm>
        </p:grpSpPr>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7043" y="1870433"/>
              <a:ext cx="665480" cy="656607"/>
            </a:xfrm>
            <a:prstGeom prst="rect">
              <a:avLst/>
            </a:prstGeom>
          </p:spPr>
        </p:pic>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9592" y="1154046"/>
              <a:ext cx="693054" cy="653780"/>
            </a:xfrm>
            <a:prstGeom prst="rect">
              <a:avLst/>
            </a:prstGeom>
          </p:spPr>
        </p:pic>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3668" y="2579187"/>
              <a:ext cx="772230" cy="656395"/>
            </a:xfrm>
            <a:prstGeom prst="rect">
              <a:avLst/>
            </a:prstGeom>
          </p:spPr>
        </p:pic>
        <p:pic>
          <p:nvPicPr>
            <p:cNvPr id="66" name="Picture 6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82662" y="1031887"/>
              <a:ext cx="600885" cy="653780"/>
            </a:xfrm>
            <a:prstGeom prst="rect">
              <a:avLst/>
            </a:prstGeom>
          </p:spPr>
        </p:pic>
      </p:grpSp>
      <p:pic>
        <p:nvPicPr>
          <p:cNvPr id="5" name="Picture 4"/>
          <p:cNvPicPr>
            <a:picLocks noChangeAspect="1"/>
          </p:cNvPicPr>
          <p:nvPr/>
        </p:nvPicPr>
        <p:blipFill rotWithShape="1">
          <a:blip r:embed="rId7" cstate="print">
            <a:extLst>
              <a:ext uri="{28A0092B-C50C-407E-A947-70E740481C1C}">
                <a14:useLocalDpi xmlns:a14="http://schemas.microsoft.com/office/drawing/2010/main" val="0"/>
              </a:ext>
            </a:extLst>
          </a:blip>
          <a:srcRect l="54052" t="48494" r="2139"/>
          <a:stretch/>
        </p:blipFill>
        <p:spPr>
          <a:xfrm>
            <a:off x="6090714" y="2257261"/>
            <a:ext cx="1869904" cy="1373997"/>
          </a:xfrm>
          <a:prstGeom prst="rect">
            <a:avLst/>
          </a:prstGeom>
          <a:solidFill>
            <a:schemeClr val="bg1"/>
          </a:solidFill>
        </p:spPr>
      </p:pic>
      <p:pic>
        <p:nvPicPr>
          <p:cNvPr id="6" name="Picture 5"/>
          <p:cNvPicPr>
            <a:picLocks noChangeAspect="1"/>
          </p:cNvPicPr>
          <p:nvPr/>
        </p:nvPicPr>
        <p:blipFill rotWithShape="1">
          <a:blip r:embed="rId8" cstate="print">
            <a:extLst>
              <a:ext uri="{28A0092B-C50C-407E-A947-70E740481C1C}">
                <a14:useLocalDpi xmlns:a14="http://schemas.microsoft.com/office/drawing/2010/main" val="0"/>
              </a:ext>
            </a:extLst>
          </a:blip>
          <a:srcRect t="4121" r="45919"/>
          <a:stretch/>
        </p:blipFill>
        <p:spPr>
          <a:xfrm>
            <a:off x="2439903" y="1073515"/>
            <a:ext cx="2308317" cy="2557743"/>
          </a:xfrm>
          <a:prstGeom prst="rect">
            <a:avLst/>
          </a:prstGeom>
          <a:solidFill>
            <a:schemeClr val="bg1"/>
          </a:solidFill>
        </p:spPr>
      </p:pic>
      <p:grpSp>
        <p:nvGrpSpPr>
          <p:cNvPr id="17" name="Group 16"/>
          <p:cNvGrpSpPr/>
          <p:nvPr/>
        </p:nvGrpSpPr>
        <p:grpSpPr>
          <a:xfrm>
            <a:off x="4716016" y="2331840"/>
            <a:ext cx="1349190" cy="689670"/>
            <a:chOff x="3812127" y="2772591"/>
            <a:chExt cx="1767696" cy="903600"/>
          </a:xfrm>
        </p:grpSpPr>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2127" y="2772591"/>
              <a:ext cx="903600" cy="903600"/>
            </a:xfrm>
            <a:prstGeom prst="rect">
              <a:avLst/>
            </a:prstGeom>
          </p:spPr>
        </p:pic>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76223" y="2772591"/>
              <a:ext cx="903600" cy="903600"/>
            </a:xfrm>
            <a:prstGeom prst="rect">
              <a:avLst/>
            </a:prstGeom>
          </p:spPr>
        </p:pic>
      </p:grpSp>
      <p:grpSp>
        <p:nvGrpSpPr>
          <p:cNvPr id="16" name="Group 15"/>
          <p:cNvGrpSpPr/>
          <p:nvPr/>
        </p:nvGrpSpPr>
        <p:grpSpPr>
          <a:xfrm>
            <a:off x="4604600" y="3021511"/>
            <a:ext cx="1597203" cy="609749"/>
            <a:chOff x="3849000" y="3680981"/>
            <a:chExt cx="2092641" cy="798887"/>
          </a:xfrm>
        </p:grpSpPr>
        <p:pic>
          <p:nvPicPr>
            <p:cNvPr id="7" name="Picture 6"/>
            <p:cNvPicPr>
              <a:picLocks noChangeAspect="1"/>
            </p:cNvPicPr>
            <p:nvPr/>
          </p:nvPicPr>
          <p:blipFill rotWithShape="1">
            <a:blip r:embed="rId8" cstate="print">
              <a:extLst>
                <a:ext uri="{28A0092B-C50C-407E-A947-70E740481C1C}">
                  <a14:useLocalDpi xmlns:a14="http://schemas.microsoft.com/office/drawing/2010/main" val="0"/>
                </a:ext>
              </a:extLst>
            </a:blip>
            <a:srcRect l="46968" t="77338" r="15612"/>
            <a:stretch/>
          </p:blipFill>
          <p:spPr>
            <a:xfrm>
              <a:off x="3849000" y="3687780"/>
              <a:ext cx="2092641" cy="792088"/>
            </a:xfrm>
            <a:prstGeom prst="rect">
              <a:avLst/>
            </a:prstGeom>
            <a:solidFill>
              <a:schemeClr val="bg1"/>
            </a:solidFill>
          </p:spPr>
        </p:pic>
        <p:sp>
          <p:nvSpPr>
            <p:cNvPr id="13" name="Rounded Rectangle 12"/>
            <p:cNvSpPr/>
            <p:nvPr/>
          </p:nvSpPr>
          <p:spPr>
            <a:xfrm rot="5400000">
              <a:off x="4703940" y="3642534"/>
              <a:ext cx="67122" cy="144016"/>
            </a:xfrm>
            <a:prstGeom prst="roundRect">
              <a:avLst>
                <a:gd name="adj" fmla="val 2548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p:nvSpPr>
          <p:spPr>
            <a:xfrm rot="5400000">
              <a:off x="5734365" y="3645525"/>
              <a:ext cx="61143" cy="144016"/>
            </a:xfrm>
            <a:prstGeom prst="roundRect">
              <a:avLst>
                <a:gd name="adj" fmla="val 2548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grpSp>
      <p:sp>
        <p:nvSpPr>
          <p:cNvPr id="18" name="Rectangle 17"/>
          <p:cNvSpPr/>
          <p:nvPr/>
        </p:nvSpPr>
        <p:spPr>
          <a:xfrm rot="20348739">
            <a:off x="6445449" y="2204859"/>
            <a:ext cx="152363" cy="3787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sp>
        <p:nvSpPr>
          <p:cNvPr id="19" name="Rectangle 18"/>
          <p:cNvSpPr/>
          <p:nvPr/>
        </p:nvSpPr>
        <p:spPr>
          <a:xfrm rot="18365376">
            <a:off x="6941059" y="2130752"/>
            <a:ext cx="153407" cy="40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sp>
        <p:nvSpPr>
          <p:cNvPr id="20" name="Rectangle 19"/>
          <p:cNvSpPr/>
          <p:nvPr/>
        </p:nvSpPr>
        <p:spPr>
          <a:xfrm rot="17957011">
            <a:off x="7374415" y="2009109"/>
            <a:ext cx="193782" cy="525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Rectangle 20"/>
          <p:cNvSpPr/>
          <p:nvPr/>
        </p:nvSpPr>
        <p:spPr>
          <a:xfrm>
            <a:off x="4649921" y="1482633"/>
            <a:ext cx="164055" cy="2198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6" name="Straight Connector 55"/>
          <p:cNvCxnSpPr>
            <a:cxnSpLocks noChangeAspect="1"/>
          </p:cNvCxnSpPr>
          <p:nvPr/>
        </p:nvCxnSpPr>
        <p:spPr>
          <a:xfrm>
            <a:off x="4642609" y="1482633"/>
            <a:ext cx="2000397" cy="107841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a:cxnSpLocks noChangeAspect="1"/>
          </p:cNvCxnSpPr>
          <p:nvPr/>
        </p:nvCxnSpPr>
        <p:spPr>
          <a:xfrm>
            <a:off x="4642609" y="1491513"/>
            <a:ext cx="2535179" cy="9743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a:cxnSpLocks noChangeAspect="1"/>
          </p:cNvCxnSpPr>
          <p:nvPr/>
        </p:nvCxnSpPr>
        <p:spPr>
          <a:xfrm>
            <a:off x="4653379" y="1480948"/>
            <a:ext cx="3014965" cy="996737"/>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957681" y="2478236"/>
            <a:ext cx="494639" cy="501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68" name="Group 67"/>
          <p:cNvGrpSpPr/>
          <p:nvPr/>
        </p:nvGrpSpPr>
        <p:grpSpPr>
          <a:xfrm>
            <a:off x="6853607" y="2474658"/>
            <a:ext cx="648361" cy="508577"/>
            <a:chOff x="7266577" y="1415101"/>
            <a:chExt cx="648361" cy="508577"/>
          </a:xfrm>
        </p:grpSpPr>
        <p:pic>
          <p:nvPicPr>
            <p:cNvPr id="11"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15190" y="1641334"/>
              <a:ext cx="151137" cy="121696"/>
            </a:xfrm>
            <a:prstGeom prst="rect">
              <a:avLst/>
            </a:prstGeom>
          </p:spPr>
        </p:pic>
        <p:pic>
          <p:nvPicPr>
            <p:cNvPr id="12" name="Picture 1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266577" y="1415101"/>
              <a:ext cx="648361" cy="508577"/>
            </a:xfrm>
            <a:prstGeom prst="rect">
              <a:avLst/>
            </a:prstGeom>
          </p:spPr>
        </p:pic>
      </p:grpSp>
      <p:sp>
        <p:nvSpPr>
          <p:cNvPr id="28" name="Rectangle 27"/>
          <p:cNvSpPr/>
          <p:nvPr/>
        </p:nvSpPr>
        <p:spPr>
          <a:xfrm>
            <a:off x="2482798" y="892373"/>
            <a:ext cx="2193228" cy="2665303"/>
          </a:xfrm>
          <a:prstGeom prst="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50" name="Group 49"/>
          <p:cNvGrpSpPr/>
          <p:nvPr/>
        </p:nvGrpSpPr>
        <p:grpSpPr>
          <a:xfrm>
            <a:off x="984028" y="3579862"/>
            <a:ext cx="1260000" cy="630000"/>
            <a:chOff x="166643" y="4131518"/>
            <a:chExt cx="1576230" cy="721312"/>
          </a:xfrm>
        </p:grpSpPr>
        <p:sp>
          <p:nvSpPr>
            <p:cNvPr id="38" name="Up Arrow 37"/>
            <p:cNvSpPr/>
            <p:nvPr/>
          </p:nvSpPr>
          <p:spPr>
            <a:xfrm rot="5400000">
              <a:off x="644281" y="3754238"/>
              <a:ext cx="721312" cy="1475872"/>
            </a:xfrm>
            <a:prstGeom prst="upArrow">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000" b="0" i="0" u="none" strike="noStrike" kern="1200" cap="none" spc="0" normalizeH="0" baseline="0" noProof="0" dirty="0">
                <a:ln>
                  <a:noFill/>
                </a:ln>
                <a:solidFill>
                  <a:prstClr val="white"/>
                </a:solidFill>
                <a:effectLst/>
                <a:uLnTx/>
                <a:uFillTx/>
                <a:latin typeface="Calibri"/>
                <a:ea typeface="+mn-ea"/>
                <a:cs typeface="+mn-cs"/>
              </a:endParaRPr>
            </a:p>
          </p:txBody>
        </p:sp>
        <p:sp>
          <p:nvSpPr>
            <p:cNvPr id="39" name="TextBox 38"/>
            <p:cNvSpPr txBox="1"/>
            <p:nvPr/>
          </p:nvSpPr>
          <p:spPr>
            <a:xfrm>
              <a:off x="166643" y="4254916"/>
              <a:ext cx="1470128" cy="45810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Generation &amp; Production</a:t>
              </a:r>
            </a:p>
          </p:txBody>
        </p:sp>
      </p:grpSp>
      <p:grpSp>
        <p:nvGrpSpPr>
          <p:cNvPr id="49" name="Group 48"/>
          <p:cNvGrpSpPr/>
          <p:nvPr/>
        </p:nvGrpSpPr>
        <p:grpSpPr>
          <a:xfrm>
            <a:off x="2428814" y="3579862"/>
            <a:ext cx="1188000" cy="630000"/>
            <a:chOff x="1756725" y="4172102"/>
            <a:chExt cx="1475873" cy="679452"/>
          </a:xfrm>
        </p:grpSpPr>
        <p:sp>
          <p:nvSpPr>
            <p:cNvPr id="40" name="Up Arrow 39"/>
            <p:cNvSpPr/>
            <p:nvPr/>
          </p:nvSpPr>
          <p:spPr>
            <a:xfrm rot="5400000">
              <a:off x="2154936" y="3773892"/>
              <a:ext cx="679452" cy="1475872"/>
            </a:xfrm>
            <a:prstGeom prst="upArrow">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000" b="0" i="0" u="none" strike="noStrike" kern="1200" cap="none" spc="0" normalizeH="0" baseline="0" noProof="0" dirty="0">
                <a:ln>
                  <a:noFill/>
                </a:ln>
                <a:solidFill>
                  <a:prstClr val="white"/>
                </a:solidFill>
                <a:effectLst/>
                <a:uLnTx/>
                <a:uFillTx/>
                <a:latin typeface="Calibri"/>
                <a:ea typeface="+mn-ea"/>
                <a:cs typeface="+mn-cs"/>
              </a:endParaRPr>
            </a:p>
          </p:txBody>
        </p:sp>
        <p:sp>
          <p:nvSpPr>
            <p:cNvPr id="33" name="TextBox 32"/>
            <p:cNvSpPr txBox="1"/>
            <p:nvPr/>
          </p:nvSpPr>
          <p:spPr>
            <a:xfrm>
              <a:off x="1756725" y="4357938"/>
              <a:ext cx="1345461" cy="265548"/>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Transmission</a:t>
              </a:r>
            </a:p>
          </p:txBody>
        </p:sp>
      </p:grpSp>
      <p:grpSp>
        <p:nvGrpSpPr>
          <p:cNvPr id="48" name="Group 47"/>
          <p:cNvGrpSpPr/>
          <p:nvPr/>
        </p:nvGrpSpPr>
        <p:grpSpPr>
          <a:xfrm>
            <a:off x="3711906" y="3579862"/>
            <a:ext cx="1188000" cy="630000"/>
            <a:chOff x="3422051" y="4165714"/>
            <a:chExt cx="1475873" cy="721312"/>
          </a:xfrm>
        </p:grpSpPr>
        <p:sp>
          <p:nvSpPr>
            <p:cNvPr id="41" name="Up Arrow 40"/>
            <p:cNvSpPr/>
            <p:nvPr/>
          </p:nvSpPr>
          <p:spPr>
            <a:xfrm rot="5400000">
              <a:off x="3799332" y="3788433"/>
              <a:ext cx="721312" cy="1475873"/>
            </a:xfrm>
            <a:prstGeom prst="upArrow">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0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34" name="TextBox 33"/>
            <p:cNvSpPr txBox="1"/>
            <p:nvPr/>
          </p:nvSpPr>
          <p:spPr>
            <a:xfrm>
              <a:off x="3422052" y="4384948"/>
              <a:ext cx="1270702" cy="29071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Distribution</a:t>
              </a:r>
            </a:p>
          </p:txBody>
        </p:sp>
      </p:grpSp>
      <p:grpSp>
        <p:nvGrpSpPr>
          <p:cNvPr id="46" name="Group 45"/>
          <p:cNvGrpSpPr/>
          <p:nvPr/>
        </p:nvGrpSpPr>
        <p:grpSpPr>
          <a:xfrm>
            <a:off x="5076056" y="3579862"/>
            <a:ext cx="1260000" cy="630000"/>
            <a:chOff x="4782524" y="4076306"/>
            <a:chExt cx="1634922" cy="721312"/>
          </a:xfrm>
        </p:grpSpPr>
        <p:sp>
          <p:nvSpPr>
            <p:cNvPr id="43" name="Up Arrow 42"/>
            <p:cNvSpPr/>
            <p:nvPr/>
          </p:nvSpPr>
          <p:spPr>
            <a:xfrm rot="5400000">
              <a:off x="5239329" y="3619501"/>
              <a:ext cx="721312" cy="1634922"/>
            </a:xfrm>
            <a:prstGeom prst="upArrow">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0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37" name="TextBox 36"/>
            <p:cNvSpPr txBox="1"/>
            <p:nvPr/>
          </p:nvSpPr>
          <p:spPr>
            <a:xfrm>
              <a:off x="4782524" y="4293689"/>
              <a:ext cx="1396490" cy="281908"/>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Retailers</a:t>
              </a:r>
            </a:p>
          </p:txBody>
        </p:sp>
      </p:grpSp>
      <p:grpSp>
        <p:nvGrpSpPr>
          <p:cNvPr id="47" name="Group 46"/>
          <p:cNvGrpSpPr/>
          <p:nvPr/>
        </p:nvGrpSpPr>
        <p:grpSpPr>
          <a:xfrm>
            <a:off x="6554173" y="3600898"/>
            <a:ext cx="1296000" cy="630000"/>
            <a:chOff x="6990415" y="4016936"/>
            <a:chExt cx="1475872" cy="721312"/>
          </a:xfrm>
        </p:grpSpPr>
        <p:sp>
          <p:nvSpPr>
            <p:cNvPr id="44" name="Up Arrow 43"/>
            <p:cNvSpPr/>
            <p:nvPr/>
          </p:nvSpPr>
          <p:spPr>
            <a:xfrm rot="5400000">
              <a:off x="7367695" y="3639656"/>
              <a:ext cx="721312" cy="1475872"/>
            </a:xfrm>
            <a:prstGeom prst="upArrow">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0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35" name="TextBox 34"/>
            <p:cNvSpPr txBox="1"/>
            <p:nvPr/>
          </p:nvSpPr>
          <p:spPr>
            <a:xfrm>
              <a:off x="6990415" y="4223704"/>
              <a:ext cx="1302560" cy="29071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Consumers</a:t>
              </a:r>
            </a:p>
          </p:txBody>
        </p:sp>
      </p:grpSp>
      <p:sp>
        <p:nvSpPr>
          <p:cNvPr id="51" name="TextBox 50"/>
          <p:cNvSpPr txBox="1"/>
          <p:nvPr/>
        </p:nvSpPr>
        <p:spPr>
          <a:xfrm>
            <a:off x="899592" y="4208055"/>
            <a:ext cx="1498531" cy="715581"/>
          </a:xfrm>
          <a:prstGeom prst="rect">
            <a:avLst/>
          </a:prstGeom>
          <a:noFill/>
        </p:spPr>
        <p:txBody>
          <a:bodyPr wrap="square" rtlCol="0">
            <a:spAutoFit/>
          </a:bodyPr>
          <a:lstStyle/>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Competitive</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Market based</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Private investment</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Energy-only </a:t>
            </a:r>
            <a:r>
              <a:rPr lang="en-CA" sz="1050" dirty="0">
                <a:latin typeface="Arial" panose="020B0604020202020204" pitchFamily="34" charset="0"/>
                <a:cs typeface="Arial" panose="020B0604020202020204" pitchFamily="34" charset="0"/>
              </a:rPr>
              <a:t>market</a:t>
            </a:r>
          </a:p>
        </p:txBody>
      </p:sp>
      <p:sp>
        <p:nvSpPr>
          <p:cNvPr id="52" name="TextBox 51"/>
          <p:cNvSpPr txBox="1"/>
          <p:nvPr/>
        </p:nvSpPr>
        <p:spPr>
          <a:xfrm>
            <a:off x="2260159" y="4208055"/>
            <a:ext cx="1578124" cy="553998"/>
          </a:xfrm>
          <a:prstGeom prst="rect">
            <a:avLst/>
          </a:prstGeom>
          <a:noFill/>
        </p:spPr>
        <p:txBody>
          <a:bodyPr wrap="square" rtlCol="0">
            <a:spAutoFit/>
          </a:bodyPr>
          <a:lstStyle/>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Fully regulated</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Cost-of-service model</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One rate for Albertans</a:t>
            </a:r>
          </a:p>
        </p:txBody>
      </p:sp>
      <p:sp>
        <p:nvSpPr>
          <p:cNvPr id="53" name="TextBox 52"/>
          <p:cNvSpPr txBox="1"/>
          <p:nvPr/>
        </p:nvSpPr>
        <p:spPr>
          <a:xfrm>
            <a:off x="3669947" y="4208055"/>
            <a:ext cx="1406109" cy="861774"/>
          </a:xfrm>
          <a:prstGeom prst="rect">
            <a:avLst/>
          </a:prstGeom>
          <a:noFill/>
        </p:spPr>
        <p:txBody>
          <a:bodyPr wrap="square" rtlCol="0">
            <a:spAutoFit/>
          </a:bodyPr>
          <a:lstStyle/>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Fully regulated</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Performance-based regulation model</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Supports retail </a:t>
            </a:r>
            <a:br>
              <a:rPr lang="en-CA" sz="1000" dirty="0">
                <a:latin typeface="Arial" panose="020B0604020202020204" pitchFamily="34" charset="0"/>
                <a:cs typeface="Arial" panose="020B0604020202020204" pitchFamily="34" charset="0"/>
              </a:rPr>
            </a:br>
            <a:r>
              <a:rPr lang="en-CA" sz="1000" dirty="0">
                <a:latin typeface="Arial" panose="020B0604020202020204" pitchFamily="34" charset="0"/>
                <a:cs typeface="Arial" panose="020B0604020202020204" pitchFamily="34" charset="0"/>
              </a:rPr>
              <a:t>competition</a:t>
            </a:r>
          </a:p>
        </p:txBody>
      </p:sp>
      <p:sp>
        <p:nvSpPr>
          <p:cNvPr id="54" name="TextBox 53"/>
          <p:cNvSpPr txBox="1"/>
          <p:nvPr/>
        </p:nvSpPr>
        <p:spPr>
          <a:xfrm>
            <a:off x="5011609" y="4208055"/>
            <a:ext cx="1576615" cy="707886"/>
          </a:xfrm>
          <a:prstGeom prst="rect">
            <a:avLst/>
          </a:prstGeom>
          <a:noFill/>
        </p:spPr>
        <p:txBody>
          <a:bodyPr wrap="square" rtlCol="0">
            <a:spAutoFit/>
          </a:bodyPr>
          <a:lstStyle/>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Partially deregulated</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Competitive contracts</a:t>
            </a:r>
          </a:p>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Rate of Last Resort for small consumers</a:t>
            </a:r>
          </a:p>
        </p:txBody>
      </p:sp>
      <p:sp>
        <p:nvSpPr>
          <p:cNvPr id="55" name="TextBox 54"/>
          <p:cNvSpPr txBox="1"/>
          <p:nvPr/>
        </p:nvSpPr>
        <p:spPr>
          <a:xfrm>
            <a:off x="6451769" y="4203491"/>
            <a:ext cx="1576615" cy="400110"/>
          </a:xfrm>
          <a:prstGeom prst="rect">
            <a:avLst/>
          </a:prstGeom>
          <a:noFill/>
        </p:spPr>
        <p:txBody>
          <a:bodyPr wrap="square" rtlCol="0">
            <a:spAutoFit/>
          </a:bodyPr>
          <a:lstStyle/>
          <a:p>
            <a:pPr marL="104775" indent="-104775">
              <a:buFont typeface="Arial" panose="020B0604020202020204" pitchFamily="34" charset="0"/>
              <a:buChar char="•"/>
            </a:pPr>
            <a:r>
              <a:rPr lang="en-CA" sz="1000" dirty="0">
                <a:latin typeface="Arial" panose="020B0604020202020204" pitchFamily="34" charset="0"/>
                <a:cs typeface="Arial" panose="020B0604020202020204" pitchFamily="34" charset="0"/>
              </a:rPr>
              <a:t>Rate of Last </a:t>
            </a:r>
            <a:r>
              <a:rPr lang="en-CA" sz="1000">
                <a:latin typeface="Arial" panose="020B0604020202020204" pitchFamily="34" charset="0"/>
                <a:cs typeface="Arial" panose="020B0604020202020204" pitchFamily="34" charset="0"/>
              </a:rPr>
              <a:t>Resort for </a:t>
            </a:r>
            <a:r>
              <a:rPr lang="en-CA" sz="1000" dirty="0">
                <a:latin typeface="Arial" panose="020B0604020202020204" pitchFamily="34" charset="0"/>
                <a:cs typeface="Arial" panose="020B0604020202020204" pitchFamily="34" charset="0"/>
              </a:rPr>
              <a:t>small consumers</a:t>
            </a:r>
          </a:p>
        </p:txBody>
      </p:sp>
      <p:sp>
        <p:nvSpPr>
          <p:cNvPr id="29" name="TextBox 28"/>
          <p:cNvSpPr txBox="1"/>
          <p:nvPr/>
        </p:nvSpPr>
        <p:spPr>
          <a:xfrm>
            <a:off x="2505536" y="877674"/>
            <a:ext cx="2117887" cy="261610"/>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srgbClr val="0081AB">
                    <a:lumMod val="75000"/>
                  </a:srgbClr>
                </a:solidFill>
                <a:effectLst/>
                <a:uLnTx/>
                <a:uFillTx/>
                <a:latin typeface="Arial" panose="020B0604020202020204" pitchFamily="34" charset="0"/>
                <a:cs typeface="Arial" panose="020B0604020202020204" pitchFamily="34" charset="0"/>
              </a:rPr>
              <a:t>Regulated Monopoly Utilities</a:t>
            </a:r>
          </a:p>
        </p:txBody>
      </p:sp>
    </p:spTree>
    <p:extLst>
      <p:ext uri="{BB962C8B-B14F-4D97-AF65-F5344CB8AC3E}">
        <p14:creationId xmlns:p14="http://schemas.microsoft.com/office/powerpoint/2010/main" val="157100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Electricity System Responsibilities </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4</a:t>
            </a:fld>
            <a:endParaRPr lang="en-US"/>
          </a:p>
        </p:txBody>
      </p:sp>
      <p:graphicFrame>
        <p:nvGraphicFramePr>
          <p:cNvPr id="16" name="Diagram 15"/>
          <p:cNvGraphicFramePr/>
          <p:nvPr>
            <p:extLst>
              <p:ext uri="{D42A27DB-BD31-4B8C-83A1-F6EECF244321}">
                <p14:modId xmlns:p14="http://schemas.microsoft.com/office/powerpoint/2010/main" val="2674222227"/>
              </p:ext>
            </p:extLst>
          </p:nvPr>
        </p:nvGraphicFramePr>
        <p:xfrm>
          <a:off x="107504" y="1059582"/>
          <a:ext cx="8928992" cy="4083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7" name="Straight Arrow Connector 16"/>
          <p:cNvCxnSpPr/>
          <p:nvPr/>
        </p:nvCxnSpPr>
        <p:spPr>
          <a:xfrm>
            <a:off x="4355976" y="3219822"/>
            <a:ext cx="432048"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293317" y="1059582"/>
            <a:ext cx="2701382" cy="307777"/>
          </a:xfrm>
          <a:prstGeom prst="rect">
            <a:avLst/>
          </a:prstGeom>
        </p:spPr>
        <p:txBody>
          <a:bodyPr wrap="none">
            <a:spAutoFit/>
          </a:bodyPr>
          <a:lstStyle/>
          <a:p>
            <a:pPr lvl="0" algn="ctr"/>
            <a:r>
              <a:rPr lang="en-CA" sz="1400" b="1" dirty="0">
                <a:latin typeface="Arial" panose="020B0604020202020204" pitchFamily="34" charset="0"/>
                <a:cs typeface="Arial" panose="020B0604020202020204" pitchFamily="34" charset="0"/>
              </a:rPr>
              <a:t>System Design/Setting Policy</a:t>
            </a:r>
          </a:p>
        </p:txBody>
      </p:sp>
      <p:sp>
        <p:nvSpPr>
          <p:cNvPr id="20" name="Rectangle 19"/>
          <p:cNvSpPr/>
          <p:nvPr/>
        </p:nvSpPr>
        <p:spPr>
          <a:xfrm>
            <a:off x="402368" y="2552005"/>
            <a:ext cx="3111749" cy="307777"/>
          </a:xfrm>
          <a:prstGeom prst="rect">
            <a:avLst/>
          </a:prstGeom>
        </p:spPr>
        <p:txBody>
          <a:bodyPr wrap="none">
            <a:spAutoFit/>
          </a:bodyPr>
          <a:lstStyle/>
          <a:p>
            <a:pPr lvl="0" algn="ctr"/>
            <a:r>
              <a:rPr lang="en-CA" sz="1400" b="1" dirty="0">
                <a:latin typeface="Arial" panose="020B0604020202020204" pitchFamily="34" charset="0"/>
                <a:cs typeface="Arial" panose="020B0604020202020204" pitchFamily="34" charset="0"/>
              </a:rPr>
              <a:t>System Performance Management</a:t>
            </a:r>
          </a:p>
        </p:txBody>
      </p:sp>
      <p:sp>
        <p:nvSpPr>
          <p:cNvPr id="22" name="Rectangle 21"/>
          <p:cNvSpPr/>
          <p:nvPr/>
        </p:nvSpPr>
        <p:spPr>
          <a:xfrm>
            <a:off x="6010518" y="2552005"/>
            <a:ext cx="1657826" cy="307777"/>
          </a:xfrm>
          <a:prstGeom prst="rect">
            <a:avLst/>
          </a:prstGeom>
        </p:spPr>
        <p:txBody>
          <a:bodyPr wrap="none">
            <a:spAutoFit/>
          </a:bodyPr>
          <a:lstStyle/>
          <a:p>
            <a:pPr lvl="0" algn="ctr"/>
            <a:r>
              <a:rPr lang="en-CA" sz="1400" b="1" dirty="0">
                <a:latin typeface="Arial" panose="020B0604020202020204" pitchFamily="34" charset="0"/>
                <a:cs typeface="Arial" panose="020B0604020202020204" pitchFamily="34" charset="0"/>
              </a:rPr>
              <a:t>Implement Policy</a:t>
            </a:r>
          </a:p>
        </p:txBody>
      </p:sp>
      <p:sp>
        <p:nvSpPr>
          <p:cNvPr id="23" name="Rectangle 22"/>
          <p:cNvSpPr/>
          <p:nvPr/>
        </p:nvSpPr>
        <p:spPr>
          <a:xfrm>
            <a:off x="3802760" y="3848149"/>
            <a:ext cx="1548822" cy="307777"/>
          </a:xfrm>
          <a:prstGeom prst="rect">
            <a:avLst/>
          </a:prstGeom>
        </p:spPr>
        <p:txBody>
          <a:bodyPr wrap="none">
            <a:spAutoFit/>
          </a:bodyPr>
          <a:lstStyle/>
          <a:p>
            <a:pPr lvl="0" algn="ctr"/>
            <a:r>
              <a:rPr lang="en-CA" sz="1400" b="1" dirty="0">
                <a:latin typeface="Arial" panose="020B0604020202020204" pitchFamily="34" charset="0"/>
                <a:cs typeface="Arial" panose="020B0604020202020204" pitchFamily="34" charset="0"/>
              </a:rPr>
              <a:t>Operate System</a:t>
            </a:r>
          </a:p>
        </p:txBody>
      </p:sp>
    </p:spTree>
    <p:extLst>
      <p:ext uri="{BB962C8B-B14F-4D97-AF65-F5344CB8AC3E}">
        <p14:creationId xmlns:p14="http://schemas.microsoft.com/office/powerpoint/2010/main" val="2061143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a:t>Government of Alberta Roles in Utilities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561481831"/>
              </p:ext>
            </p:extLst>
          </p:nvPr>
        </p:nvGraphicFramePr>
        <p:xfrm>
          <a:off x="544724" y="1135667"/>
          <a:ext cx="8064896" cy="3474720"/>
        </p:xfrm>
        <a:graphic>
          <a:graphicData uri="http://schemas.openxmlformats.org/drawingml/2006/table">
            <a:tbl>
              <a:tblPr bandRow="1">
                <a:tableStyleId>{2D5ABB26-0587-4C30-8999-92F81FD0307C}</a:tableStyleId>
              </a:tblPr>
              <a:tblGrid>
                <a:gridCol w="8064896">
                  <a:extLst>
                    <a:ext uri="{9D8B030D-6E8A-4147-A177-3AD203B41FA5}">
                      <a16:colId xmlns:a16="http://schemas.microsoft.com/office/drawing/2014/main" val="1792592399"/>
                    </a:ext>
                  </a:extLst>
                </a:gridCol>
              </a:tblGrid>
              <a:tr h="2588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400" b="1" u="none">
                          <a:latin typeface="Arial" panose="020B0604020202020204" pitchFamily="34" charset="0"/>
                          <a:cs typeface="Arial" panose="020B0604020202020204" pitchFamily="34" charset="0"/>
                        </a:rPr>
                        <a:t>Ministry of Affordability &amp; Utilities</a:t>
                      </a:r>
                    </a:p>
                  </a:txBody>
                  <a:tcPr>
                    <a:solidFill>
                      <a:srgbClr val="00AAD2"/>
                    </a:solidFill>
                  </a:tcPr>
                </a:tc>
                <a:extLst>
                  <a:ext uri="{0D108BD9-81ED-4DB2-BD59-A6C34878D82A}">
                    <a16:rowId xmlns:a16="http://schemas.microsoft.com/office/drawing/2014/main" val="3546165035"/>
                  </a:ext>
                </a:extLst>
              </a:tr>
              <a:tr h="258852">
                <a:tc>
                  <a:txBody>
                    <a:bodyPr/>
                    <a:lstStyle/>
                    <a:p>
                      <a:pPr marL="195263" indent="-195263">
                        <a:buFont typeface="Arial" panose="020B0604020202020204" pitchFamily="34" charset="0"/>
                        <a:buChar char="•"/>
                      </a:pPr>
                      <a:r>
                        <a:rPr lang="en-US" sz="1100" b="0" i="0" kern="1200" dirty="0">
                          <a:solidFill>
                            <a:schemeClr val="tx1"/>
                          </a:solidFill>
                          <a:effectLst/>
                          <a:latin typeface="Arial" panose="020B0604020202020204" pitchFamily="34" charset="0"/>
                          <a:ea typeface="+mn-ea"/>
                          <a:cs typeface="Arial" panose="020B0604020202020204" pitchFamily="34" charset="0"/>
                        </a:rPr>
                        <a:t>Leads and coordinates government's ongoing efforts to make everyday life more affordable.</a:t>
                      </a:r>
                    </a:p>
                    <a:p>
                      <a:pPr marL="195263" indent="-195263">
                        <a:buFont typeface="Arial" panose="020B0604020202020204" pitchFamily="34" charset="0"/>
                        <a:buChar char="•"/>
                      </a:pPr>
                      <a:r>
                        <a:rPr lang="en-US" sz="1100" b="0" i="0" kern="1200" dirty="0">
                          <a:solidFill>
                            <a:schemeClr val="tx1"/>
                          </a:solidFill>
                          <a:effectLst/>
                          <a:latin typeface="Arial" panose="020B0604020202020204" pitchFamily="34" charset="0"/>
                          <a:ea typeface="+mn-ea"/>
                          <a:cs typeface="Arial" panose="020B0604020202020204" pitchFamily="34" charset="0"/>
                        </a:rPr>
                        <a:t>Manages and develops</a:t>
                      </a:r>
                      <a:r>
                        <a:rPr lang="en-US" sz="1100" b="0" i="0" kern="1200" baseline="0" dirty="0">
                          <a:solidFill>
                            <a:schemeClr val="tx1"/>
                          </a:solidFill>
                          <a:effectLst/>
                          <a:latin typeface="Arial" panose="020B0604020202020204" pitchFamily="34" charset="0"/>
                          <a:ea typeface="+mn-ea"/>
                          <a:cs typeface="Arial" panose="020B0604020202020204" pitchFamily="34" charset="0"/>
                        </a:rPr>
                        <a:t> policy for the development of the province’s utilities sector.</a:t>
                      </a:r>
                    </a:p>
                    <a:p>
                      <a:pPr marL="195263" indent="-195263">
                        <a:buFont typeface="Arial" panose="020B0604020202020204" pitchFamily="34" charset="0"/>
                        <a:buChar char="•"/>
                      </a:pPr>
                      <a:r>
                        <a:rPr lang="en-US" sz="1100" b="0" i="0" kern="1200" baseline="0" dirty="0">
                          <a:solidFill>
                            <a:schemeClr val="tx1"/>
                          </a:solidFill>
                          <a:effectLst/>
                          <a:latin typeface="Arial" panose="020B0604020202020204" pitchFamily="34" charset="0"/>
                          <a:ea typeface="+mn-ea"/>
                          <a:cs typeface="Arial" panose="020B0604020202020204" pitchFamily="34" charset="0"/>
                        </a:rPr>
                        <a:t>Oversees a reliable and affordable electricity system for Albertans.</a:t>
                      </a:r>
                    </a:p>
                    <a:p>
                      <a:pPr marL="195263" marR="0" lvl="0" indent="-1952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latin typeface="Arial" panose="020B0604020202020204" pitchFamily="34" charset="0"/>
                          <a:cs typeface="Arial" panose="020B0604020202020204" pitchFamily="34" charset="0"/>
                        </a:rPr>
                        <a:t>Ensures Alberta has adequate electricity generation, transmission and distribution.</a:t>
                      </a:r>
                    </a:p>
                    <a:p>
                      <a:pPr marL="195263" indent="-195263">
                        <a:buFont typeface="Arial" panose="020B0604020202020204" pitchFamily="34" charset="0"/>
                        <a:buChar char="•"/>
                      </a:pPr>
                      <a:r>
                        <a:rPr lang="en-CA" sz="1100" dirty="0">
                          <a:latin typeface="Arial" panose="020B0604020202020204" pitchFamily="34" charset="0"/>
                          <a:cs typeface="Arial" panose="020B0604020202020204" pitchFamily="34" charset="0"/>
                        </a:rPr>
                        <a:t>Regulates energy marketers under the Consumer Protection Act (Service Alberta Consumer Investigations Unit).</a:t>
                      </a:r>
                    </a:p>
                    <a:p>
                      <a:pPr marL="195263" marR="0" lvl="0" indent="-1952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latin typeface="Arial" panose="020B0604020202020204" pitchFamily="34" charset="0"/>
                          <a:cs typeface="Arial" panose="020B0604020202020204" pitchFamily="34" charset="0"/>
                        </a:rPr>
                        <a:t>Oversees governance of rural utility boards such as Rural Electrification Associations and natural gas co-operatives under the Rural Utilities Act.</a:t>
                      </a:r>
                    </a:p>
                    <a:p>
                      <a:pPr marL="195263" indent="-195263">
                        <a:buFont typeface="Arial" panose="020B0604020202020204" pitchFamily="34" charset="0"/>
                        <a:buChar char="•"/>
                      </a:pPr>
                      <a:r>
                        <a:rPr lang="en-CA" sz="1100" dirty="0">
                          <a:latin typeface="Arial" panose="020B0604020202020204" pitchFamily="34" charset="0"/>
                          <a:cs typeface="Arial" panose="020B0604020202020204" pitchFamily="34" charset="0"/>
                        </a:rPr>
                        <a:t>Includes the Office of the Utilities Consumer Advocate, mandated under the Government Organizations Act to:</a:t>
                      </a:r>
                    </a:p>
                    <a:p>
                      <a:pPr marL="450850" lvl="1" indent="-195263">
                        <a:buFont typeface="Arial" panose="020B0604020202020204" pitchFamily="34" charset="0"/>
                        <a:buChar char="•"/>
                      </a:pPr>
                      <a:r>
                        <a:rPr lang="en-CA" sz="1100" dirty="0">
                          <a:latin typeface="Arial" panose="020B0604020202020204" pitchFamily="34" charset="0"/>
                          <a:cs typeface="Arial" panose="020B0604020202020204" pitchFamily="34" charset="0"/>
                        </a:rPr>
                        <a:t>Represent the interests of Alberta residential, farm and small business consumers of electricity and natural gas before proceedings of the Alberta Utilities Commission (AUC) and other bodies.</a:t>
                      </a:r>
                    </a:p>
                    <a:p>
                      <a:pPr marL="450850" lvl="1" indent="-195263">
                        <a:buFont typeface="Arial" panose="020B0604020202020204" pitchFamily="34" charset="0"/>
                        <a:buChar char="•"/>
                      </a:pPr>
                      <a:r>
                        <a:rPr lang="en-CA" sz="1100" dirty="0">
                          <a:latin typeface="Arial" panose="020B0604020202020204" pitchFamily="34" charset="0"/>
                          <a:cs typeface="Arial" panose="020B0604020202020204" pitchFamily="34" charset="0"/>
                        </a:rPr>
                        <a:t>Inform and educate consumers about electricity and natural gas issues.</a:t>
                      </a:r>
                    </a:p>
                    <a:p>
                      <a:pPr marL="450850" lvl="1" indent="-194945">
                        <a:buFont typeface="Arial" panose="020B0604020202020204" pitchFamily="34" charset="0"/>
                        <a:buChar char="•"/>
                      </a:pPr>
                      <a:r>
                        <a:rPr lang="en-CA" sz="1100" dirty="0">
                          <a:latin typeface="Arial"/>
                          <a:cs typeface="Arial"/>
                        </a:rPr>
                        <a:t>Mediate disputes between consumers and energy retailers.</a:t>
                      </a:r>
                    </a:p>
                  </a:txBody>
                  <a:tcPr>
                    <a:solidFill>
                      <a:schemeClr val="bg1">
                        <a:lumMod val="85000"/>
                      </a:schemeClr>
                    </a:solidFill>
                  </a:tcPr>
                </a:tc>
                <a:extLst>
                  <a:ext uri="{0D108BD9-81ED-4DB2-BD59-A6C34878D82A}">
                    <a16:rowId xmlns:a16="http://schemas.microsoft.com/office/drawing/2014/main" val="119730317"/>
                  </a:ext>
                </a:extLst>
              </a:tr>
              <a:tr h="258852">
                <a:tc>
                  <a:txBody>
                    <a:bodyPr/>
                    <a:lstStyle/>
                    <a:p>
                      <a:pPr algn="ctr"/>
                      <a:r>
                        <a:rPr lang="en-CA" sz="1400" b="1" u="none">
                          <a:latin typeface="Arial" panose="020B0604020202020204" pitchFamily="34" charset="0"/>
                          <a:cs typeface="Arial" panose="020B0604020202020204" pitchFamily="34" charset="0"/>
                        </a:rPr>
                        <a:t>Ministry of Energy and Minerals</a:t>
                      </a:r>
                    </a:p>
                  </a:txBody>
                  <a:tcPr>
                    <a:solidFill>
                      <a:srgbClr val="00AAD2"/>
                    </a:solidFill>
                  </a:tcPr>
                </a:tc>
                <a:extLst>
                  <a:ext uri="{0D108BD9-81ED-4DB2-BD59-A6C34878D82A}">
                    <a16:rowId xmlns:a16="http://schemas.microsoft.com/office/drawing/2014/main" val="79879764"/>
                  </a:ext>
                </a:extLst>
              </a:tr>
              <a:tr h="370840">
                <a:tc>
                  <a:txBody>
                    <a:bodyPr/>
                    <a:lstStyle/>
                    <a:p>
                      <a:pPr marL="285750" indent="-285750">
                        <a:buFont typeface="Arial" panose="020B0604020202020204" pitchFamily="34" charset="0"/>
                        <a:buChar char="•"/>
                      </a:pPr>
                      <a:r>
                        <a:rPr lang="en-US" sz="1100" dirty="0">
                          <a:latin typeface="Arial" panose="020B0604020202020204" pitchFamily="34" charset="0"/>
                          <a:cs typeface="Arial" panose="020B0604020202020204" pitchFamily="34" charset="0"/>
                        </a:rPr>
                        <a:t>Sustaining</a:t>
                      </a:r>
                      <a:r>
                        <a:rPr lang="en-US" sz="1100" baseline="0" dirty="0">
                          <a:latin typeface="Arial" panose="020B0604020202020204" pitchFamily="34" charset="0"/>
                          <a:cs typeface="Arial" panose="020B0604020202020204" pitchFamily="34" charset="0"/>
                        </a:rPr>
                        <a:t> the interests of Albertans through the stewardship and responsible development of energy and mineral resource systems.</a:t>
                      </a:r>
                      <a:endParaRPr lang="en-U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100" dirty="0">
                          <a:latin typeface="Arial" panose="020B0604020202020204" pitchFamily="34" charset="0"/>
                          <a:cs typeface="Arial" panose="020B0604020202020204" pitchFamily="34" charset="0"/>
                        </a:rPr>
                        <a:t>Enables sustainable and effective energy development that considers the social, economic and environmental outcomes Albertans want.</a:t>
                      </a:r>
                    </a:p>
                  </a:txBody>
                  <a:tcPr>
                    <a:solidFill>
                      <a:srgbClr val="D1D4D3"/>
                    </a:solidFill>
                  </a:tcPr>
                </a:tc>
                <a:extLst>
                  <a:ext uri="{0D108BD9-81ED-4DB2-BD59-A6C34878D82A}">
                    <a16:rowId xmlns:a16="http://schemas.microsoft.com/office/drawing/2014/main" val="647192825"/>
                  </a:ext>
                </a:extLst>
              </a:tr>
            </a:tbl>
          </a:graphicData>
        </a:graphic>
      </p:graphicFrame>
    </p:spTree>
    <p:extLst>
      <p:ext uri="{BB962C8B-B14F-4D97-AF65-F5344CB8AC3E}">
        <p14:creationId xmlns:p14="http://schemas.microsoft.com/office/powerpoint/2010/main" val="946431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7668344" y="4659982"/>
            <a:ext cx="1296144" cy="346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a:t>Power Sector Legal Framework in Alberta</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val="2385022511"/>
              </p:ext>
            </p:extLst>
          </p:nvPr>
        </p:nvGraphicFramePr>
        <p:xfrm>
          <a:off x="539552" y="1122247"/>
          <a:ext cx="6336704" cy="3810230"/>
        </p:xfrm>
        <a:graphic>
          <a:graphicData uri="http://schemas.openxmlformats.org/drawingml/2006/table">
            <a:tbl>
              <a:tblPr bandRow="1">
                <a:tableStyleId>{2D5ABB26-0587-4C30-8999-92F81FD0307C}</a:tableStyleId>
              </a:tblPr>
              <a:tblGrid>
                <a:gridCol w="1584176">
                  <a:extLst>
                    <a:ext uri="{9D8B030D-6E8A-4147-A177-3AD203B41FA5}">
                      <a16:colId xmlns:a16="http://schemas.microsoft.com/office/drawing/2014/main" val="2400114628"/>
                    </a:ext>
                  </a:extLst>
                </a:gridCol>
                <a:gridCol w="1584176">
                  <a:extLst>
                    <a:ext uri="{9D8B030D-6E8A-4147-A177-3AD203B41FA5}">
                      <a16:colId xmlns:a16="http://schemas.microsoft.com/office/drawing/2014/main" val="1502728388"/>
                    </a:ext>
                  </a:extLst>
                </a:gridCol>
                <a:gridCol w="1584176">
                  <a:extLst>
                    <a:ext uri="{9D8B030D-6E8A-4147-A177-3AD203B41FA5}">
                      <a16:colId xmlns:a16="http://schemas.microsoft.com/office/drawing/2014/main" val="1209868204"/>
                    </a:ext>
                  </a:extLst>
                </a:gridCol>
                <a:gridCol w="1584176">
                  <a:extLst>
                    <a:ext uri="{9D8B030D-6E8A-4147-A177-3AD203B41FA5}">
                      <a16:colId xmlns:a16="http://schemas.microsoft.com/office/drawing/2014/main" val="2624108908"/>
                    </a:ext>
                  </a:extLst>
                </a:gridCol>
              </a:tblGrid>
              <a:tr h="229222">
                <a:tc gridSpan="4">
                  <a:txBody>
                    <a:bodyPr/>
                    <a:lstStyle/>
                    <a:p>
                      <a:pPr algn="ctr"/>
                      <a:r>
                        <a:rPr lang="en-CA" sz="1100" b="1" i="0" u="none">
                          <a:latin typeface="Arial" panose="020B0604020202020204" pitchFamily="34" charset="0"/>
                          <a:cs typeface="Arial" panose="020B0604020202020204" pitchFamily="34" charset="0"/>
                        </a:rPr>
                        <a:t>Relevant Acts</a:t>
                      </a:r>
                    </a:p>
                  </a:txBody>
                  <a:tcPr>
                    <a:solidFill>
                      <a:srgbClr val="00AAD2"/>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754104110"/>
                  </a:ext>
                </a:extLst>
              </a:tr>
              <a:tr h="370840">
                <a:tc gridSpan="4">
                  <a:txBody>
                    <a:bodyPr/>
                    <a:lstStyle/>
                    <a:p>
                      <a:pPr marL="177800" indent="-177800">
                        <a:buFont typeface="Arial" panose="020B0604020202020204" pitchFamily="34" charset="0"/>
                        <a:buChar char="•"/>
                      </a:pPr>
                      <a:r>
                        <a:rPr lang="en-CA" sz="1050">
                          <a:latin typeface="Arial" panose="020B0604020202020204" pitchFamily="34" charset="0"/>
                          <a:cs typeface="Arial" panose="020B0604020202020204" pitchFamily="34" charset="0"/>
                        </a:rPr>
                        <a:t>Electric Utilities</a:t>
                      </a:r>
                      <a:r>
                        <a:rPr lang="en-CA" sz="1050" baseline="0">
                          <a:latin typeface="Arial" panose="020B0604020202020204" pitchFamily="34" charset="0"/>
                          <a:cs typeface="Arial" panose="020B0604020202020204" pitchFamily="34" charset="0"/>
                        </a:rPr>
                        <a:t> Act, Alberta Utilities Commission Act, Alberta Land Stewardship Act, Environmental Protection and Enhancement Act, Consumer Protection Act</a:t>
                      </a:r>
                      <a:endParaRPr lang="en-CA" sz="1050">
                        <a:latin typeface="Arial" panose="020B0604020202020204" pitchFamily="34" charset="0"/>
                        <a:cs typeface="Arial" panose="020B0604020202020204" pitchFamily="34" charset="0"/>
                      </a:endParaRPr>
                    </a:p>
                  </a:txBody>
                  <a:tcPr>
                    <a:lnB w="19050" cap="flat" cmpd="sng" algn="ctr">
                      <a:solidFill>
                        <a:schemeClr val="bg1"/>
                      </a:solidFill>
                      <a:prstDash val="solid"/>
                      <a:round/>
                      <a:headEnd type="none" w="med" len="med"/>
                      <a:tailEnd type="none" w="med" len="med"/>
                    </a:lnB>
                    <a:solidFill>
                      <a:srgbClr val="D1D4D3"/>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295618969"/>
                  </a:ext>
                </a:extLst>
              </a:tr>
              <a:tr h="259310">
                <a:tc gridSpan="4">
                  <a:txBody>
                    <a:bodyPr/>
                    <a:lstStyle/>
                    <a:p>
                      <a:pPr algn="ctr"/>
                      <a:r>
                        <a:rPr lang="en-CA" sz="1100" b="1" u="none">
                          <a:latin typeface="Arial" panose="020B0604020202020204" pitchFamily="34" charset="0"/>
                          <a:cs typeface="Arial" panose="020B0604020202020204" pitchFamily="34" charset="0"/>
                        </a:rPr>
                        <a:t>Lieutenant</a:t>
                      </a:r>
                      <a:r>
                        <a:rPr lang="en-CA" sz="1100" b="1" u="none" baseline="0">
                          <a:latin typeface="Arial" panose="020B0604020202020204" pitchFamily="34" charset="0"/>
                          <a:cs typeface="Arial" panose="020B0604020202020204" pitchFamily="34" charset="0"/>
                        </a:rPr>
                        <a:t> Governor in Council</a:t>
                      </a:r>
                      <a:endParaRPr lang="en-CA" sz="1100" b="1" u="none">
                        <a:latin typeface="Arial" panose="020B0604020202020204" pitchFamily="34" charset="0"/>
                        <a:cs typeface="Arial" panose="020B0604020202020204" pitchFamily="34" charset="0"/>
                      </a:endParaRPr>
                    </a:p>
                  </a:txBody>
                  <a:tcPr>
                    <a:lnT w="19050" cap="flat" cmpd="sng" algn="ctr">
                      <a:solidFill>
                        <a:schemeClr val="bg1"/>
                      </a:solidFill>
                      <a:prstDash val="solid"/>
                      <a:round/>
                      <a:headEnd type="none" w="med" len="med"/>
                      <a:tailEnd type="none" w="med" len="med"/>
                    </a:lnT>
                    <a:solidFill>
                      <a:srgbClr val="EF69B9"/>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547198185"/>
                  </a:ext>
                </a:extLst>
              </a:tr>
              <a:tr h="370840">
                <a:tc gridSpan="4">
                  <a:txBody>
                    <a:bodyPr/>
                    <a:lstStyle/>
                    <a:p>
                      <a:pPr marL="196850" indent="-196850">
                        <a:buFont typeface="Arial" panose="020B0604020202020204" pitchFamily="34" charset="0"/>
                        <a:buChar char="•"/>
                      </a:pPr>
                      <a:r>
                        <a:rPr lang="en-CA" sz="1050">
                          <a:latin typeface="Arial" panose="020B0604020202020204" pitchFamily="34" charset="0"/>
                          <a:cs typeface="Arial" panose="020B0604020202020204" pitchFamily="34" charset="0"/>
                        </a:rPr>
                        <a:t>Approves Lieutenant</a:t>
                      </a:r>
                      <a:r>
                        <a:rPr lang="en-CA" sz="1050" baseline="0">
                          <a:latin typeface="Arial" panose="020B0604020202020204" pitchFamily="34" charset="0"/>
                          <a:cs typeface="Arial" panose="020B0604020202020204" pitchFamily="34" charset="0"/>
                        </a:rPr>
                        <a:t> Governor in Council regulations</a:t>
                      </a:r>
                    </a:p>
                    <a:p>
                      <a:pPr marL="196850" indent="-196850">
                        <a:buFont typeface="Arial" panose="020B0604020202020204" pitchFamily="34" charset="0"/>
                        <a:buChar char="•"/>
                      </a:pPr>
                      <a:r>
                        <a:rPr lang="en-CA" sz="1050" baseline="0">
                          <a:latin typeface="Arial" panose="020B0604020202020204" pitchFamily="34" charset="0"/>
                          <a:cs typeface="Arial" panose="020B0604020202020204" pitchFamily="34" charset="0"/>
                        </a:rPr>
                        <a:t>Appoints AUC Commissioners</a:t>
                      </a:r>
                      <a:endParaRPr lang="en-CA" sz="1050">
                        <a:latin typeface="Arial" panose="020B0604020202020204" pitchFamily="34" charset="0"/>
                        <a:cs typeface="Arial" panose="020B0604020202020204" pitchFamily="34" charset="0"/>
                      </a:endParaRPr>
                    </a:p>
                  </a:txBody>
                  <a:tcPr>
                    <a:lnB w="19050" cap="flat" cmpd="sng" algn="ctr">
                      <a:solidFill>
                        <a:schemeClr val="bg1"/>
                      </a:solidFill>
                      <a:prstDash val="solid"/>
                      <a:round/>
                      <a:headEnd type="none" w="med" len="med"/>
                      <a:tailEnd type="none" w="med" len="med"/>
                    </a:lnB>
                    <a:solidFill>
                      <a:srgbClr val="D1D4D3"/>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526813503"/>
                  </a:ext>
                </a:extLst>
              </a:tr>
              <a:tr h="217390">
                <a:tc gridSpan="4">
                  <a:txBody>
                    <a:bodyPr/>
                    <a:lstStyle/>
                    <a:p>
                      <a:pPr algn="ctr"/>
                      <a:r>
                        <a:rPr lang="en-CA" sz="1100" b="1" u="none">
                          <a:latin typeface="Arial" panose="020B0604020202020204" pitchFamily="34" charset="0"/>
                          <a:cs typeface="Arial" panose="020B0604020202020204" pitchFamily="34" charset="0"/>
                        </a:rPr>
                        <a:t>Minister of Affordability &amp; Utilities</a:t>
                      </a:r>
                    </a:p>
                  </a:txBody>
                  <a:tcPr>
                    <a:lnT w="19050" cap="flat" cmpd="sng" algn="ctr">
                      <a:solidFill>
                        <a:schemeClr val="bg1"/>
                      </a:solidFill>
                      <a:prstDash val="solid"/>
                      <a:round/>
                      <a:headEnd type="none" w="med" len="med"/>
                      <a:tailEnd type="none" w="med" len="med"/>
                    </a:lnT>
                    <a:solidFill>
                      <a:srgbClr val="77B800"/>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172958680"/>
                  </a:ext>
                </a:extLst>
              </a:tr>
              <a:tr h="370840">
                <a:tc gridSpan="4">
                  <a:txBody>
                    <a:bodyPr/>
                    <a:lstStyle/>
                    <a:p>
                      <a:pPr marL="177800" indent="-177800">
                        <a:buFont typeface="Arial" panose="020B0604020202020204" pitchFamily="34" charset="0"/>
                        <a:buChar char="•"/>
                      </a:pPr>
                      <a:r>
                        <a:rPr lang="en-CA" sz="1050" dirty="0">
                          <a:latin typeface="Arial" panose="020B0604020202020204" pitchFamily="34" charset="0"/>
                          <a:cs typeface="Arial" panose="020B0604020202020204" pitchFamily="34" charset="0"/>
                        </a:rPr>
                        <a:t>Approves</a:t>
                      </a:r>
                      <a:r>
                        <a:rPr lang="en-CA" sz="1050" baseline="0" dirty="0">
                          <a:latin typeface="Arial" panose="020B0604020202020204" pitchFamily="34" charset="0"/>
                          <a:cs typeface="Arial" panose="020B0604020202020204" pitchFamily="34" charset="0"/>
                        </a:rPr>
                        <a:t> Ministerial regulations</a:t>
                      </a:r>
                    </a:p>
                    <a:p>
                      <a:pPr marL="177800" indent="-177800">
                        <a:buFont typeface="Arial" panose="020B0604020202020204" pitchFamily="34" charset="0"/>
                        <a:buChar char="•"/>
                      </a:pPr>
                      <a:r>
                        <a:rPr lang="en-CA" sz="1050" baseline="0" dirty="0">
                          <a:latin typeface="Arial" panose="020B0604020202020204" pitchFamily="34" charset="0"/>
                          <a:cs typeface="Arial" panose="020B0604020202020204" pitchFamily="34" charset="0"/>
                        </a:rPr>
                        <a:t>Appoints Alberta Electric System Operator (AESO) and  Market Surveillance Administrator (MSA) officials.</a:t>
                      </a:r>
                    </a:p>
                    <a:p>
                      <a:pPr marL="177800" indent="-177800">
                        <a:buFont typeface="Arial" panose="020B0604020202020204" pitchFamily="34" charset="0"/>
                        <a:buChar char="•"/>
                      </a:pPr>
                      <a:r>
                        <a:rPr lang="en-CA" sz="1050" baseline="0" dirty="0">
                          <a:latin typeface="Arial" panose="020B0604020202020204" pitchFamily="34" charset="0"/>
                          <a:cs typeface="Arial" panose="020B0604020202020204" pitchFamily="34" charset="0"/>
                        </a:rPr>
                        <a:t>Establish and operate programs within the Ministry’s mandate</a:t>
                      </a:r>
                      <a:endParaRPr lang="en-CA" sz="1050" dirty="0">
                        <a:latin typeface="Arial" panose="020B0604020202020204" pitchFamily="34" charset="0"/>
                        <a:cs typeface="Arial" panose="020B0604020202020204" pitchFamily="34" charset="0"/>
                      </a:endParaRPr>
                    </a:p>
                  </a:txBody>
                  <a:tcPr>
                    <a:lnB w="19050" cap="flat" cmpd="sng" algn="ctr">
                      <a:solidFill>
                        <a:schemeClr val="bg1"/>
                      </a:solidFill>
                      <a:prstDash val="solid"/>
                      <a:round/>
                      <a:headEnd type="none" w="med" len="med"/>
                      <a:tailEnd type="none" w="med" len="med"/>
                    </a:lnB>
                    <a:solidFill>
                      <a:srgbClr val="D1D4D3"/>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2013498242"/>
                  </a:ext>
                </a:extLst>
              </a:tr>
              <a:tr h="241758">
                <a:tc gridSpan="4">
                  <a:txBody>
                    <a:bodyPr/>
                    <a:lstStyle/>
                    <a:p>
                      <a:pPr algn="ctr"/>
                      <a:r>
                        <a:rPr lang="en-CA" sz="1100" b="1" u="none">
                          <a:latin typeface="Arial" panose="020B0604020202020204" pitchFamily="34" charset="0"/>
                          <a:cs typeface="Arial" panose="020B0604020202020204" pitchFamily="34" charset="0"/>
                        </a:rPr>
                        <a:t>Regulations</a:t>
                      </a:r>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2225798064"/>
                  </a:ext>
                </a:extLst>
              </a:tr>
              <a:tr h="370840">
                <a:tc>
                  <a:txBody>
                    <a:bodyPr/>
                    <a:lstStyle/>
                    <a:p>
                      <a:pPr algn="ctr"/>
                      <a:r>
                        <a:rPr lang="en-CA" sz="1000" b="1">
                          <a:latin typeface="Arial" panose="020B0604020202020204" pitchFamily="34" charset="0"/>
                          <a:cs typeface="Arial" panose="020B0604020202020204" pitchFamily="34" charset="0"/>
                        </a:rPr>
                        <a:t>Balancing Pool (BP)</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5ACB0"/>
                    </a:solidFill>
                  </a:tcPr>
                </a:tc>
                <a:tc>
                  <a:txBody>
                    <a:bodyPr/>
                    <a:lstStyle/>
                    <a:p>
                      <a:pPr algn="ctr"/>
                      <a:r>
                        <a:rPr lang="en-CA" sz="1000" b="1">
                          <a:latin typeface="Arial" panose="020B0604020202020204" pitchFamily="34" charset="0"/>
                          <a:cs typeface="Arial" panose="020B0604020202020204" pitchFamily="34" charset="0"/>
                        </a:rPr>
                        <a:t>Alberta</a:t>
                      </a:r>
                      <a:r>
                        <a:rPr lang="en-CA" sz="1000" b="1" baseline="0">
                          <a:latin typeface="Arial" panose="020B0604020202020204" pitchFamily="34" charset="0"/>
                          <a:cs typeface="Arial" panose="020B0604020202020204" pitchFamily="34" charset="0"/>
                        </a:rPr>
                        <a:t> Utilities Commission (AUC)</a:t>
                      </a:r>
                      <a:endParaRPr lang="en-CA" sz="1000" b="1">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1D4D3"/>
                    </a:solidFill>
                  </a:tcPr>
                </a:tc>
                <a:tc>
                  <a:txBody>
                    <a:bodyPr/>
                    <a:lstStyle/>
                    <a:p>
                      <a:pPr algn="ctr"/>
                      <a:r>
                        <a:rPr lang="en-CA" sz="1000" b="1">
                          <a:latin typeface="Arial" panose="020B0604020202020204" pitchFamily="34" charset="0"/>
                          <a:cs typeface="Arial" panose="020B0604020202020204" pitchFamily="34" charset="0"/>
                        </a:rPr>
                        <a:t>Alberta</a:t>
                      </a:r>
                      <a:r>
                        <a:rPr lang="en-CA" sz="1000" b="1" baseline="0">
                          <a:latin typeface="Arial" panose="020B0604020202020204" pitchFamily="34" charset="0"/>
                          <a:cs typeface="Arial" panose="020B0604020202020204" pitchFamily="34" charset="0"/>
                        </a:rPr>
                        <a:t> Electric System Operator (AESO)</a:t>
                      </a:r>
                      <a:endParaRPr lang="en-CA" sz="1000" b="1">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5ACB0"/>
                    </a:solidFill>
                  </a:tcPr>
                </a:tc>
                <a:tc>
                  <a:txBody>
                    <a:bodyPr/>
                    <a:lstStyle/>
                    <a:p>
                      <a:pPr algn="ctr"/>
                      <a:r>
                        <a:rPr lang="en-CA" sz="1000" b="1">
                          <a:latin typeface="Arial" panose="020B0604020202020204" pitchFamily="34" charset="0"/>
                          <a:cs typeface="Arial" panose="020B0604020202020204" pitchFamily="34" charset="0"/>
                        </a:rPr>
                        <a:t>Market</a:t>
                      </a:r>
                      <a:r>
                        <a:rPr lang="en-CA" sz="1000" b="1" baseline="0">
                          <a:latin typeface="Arial" panose="020B0604020202020204" pitchFamily="34" charset="0"/>
                          <a:cs typeface="Arial" panose="020B0604020202020204" pitchFamily="34" charset="0"/>
                        </a:rPr>
                        <a:t> Surveillance Administrator (MSA)</a:t>
                      </a:r>
                      <a:endParaRPr lang="en-CA" sz="1000" b="1">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1D4D3"/>
                    </a:solidFill>
                  </a:tcPr>
                </a:tc>
                <a:extLst>
                  <a:ext uri="{0D108BD9-81ED-4DB2-BD59-A6C34878D82A}">
                    <a16:rowId xmlns:a16="http://schemas.microsoft.com/office/drawing/2014/main" val="466299561"/>
                  </a:ext>
                </a:extLst>
              </a:tr>
              <a:tr h="232982">
                <a:tc gridSpan="4">
                  <a:txBody>
                    <a:bodyPr/>
                    <a:lstStyle/>
                    <a:p>
                      <a:pPr algn="ctr"/>
                      <a:r>
                        <a:rPr lang="en-CA" sz="1100" b="1" u="none">
                          <a:latin typeface="Arial" panose="020B0604020202020204" pitchFamily="34" charset="0"/>
                          <a:cs typeface="Arial" panose="020B0604020202020204" pitchFamily="34" charset="0"/>
                        </a:rPr>
                        <a:t>Rules</a:t>
                      </a:r>
                      <a:r>
                        <a:rPr lang="en-CA" sz="1100" b="1" u="none" baseline="0">
                          <a:latin typeface="Arial" panose="020B0604020202020204" pitchFamily="34" charset="0"/>
                          <a:cs typeface="Arial" panose="020B0604020202020204" pitchFamily="34" charset="0"/>
                        </a:rPr>
                        <a:t> – AUC &amp; AESO</a:t>
                      </a:r>
                      <a:endParaRPr lang="en-CA" sz="1100" b="1" u="none">
                        <a:latin typeface="Arial" panose="020B0604020202020204" pitchFamily="34" charset="0"/>
                        <a:cs typeface="Arial" panose="020B0604020202020204" pitchFamily="34" charset="0"/>
                      </a:endParaRPr>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AD2"/>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4021540767"/>
                  </a:ext>
                </a:extLst>
              </a:tr>
              <a:tr h="370840">
                <a:tc>
                  <a:txBody>
                    <a:bodyPr/>
                    <a:lstStyle/>
                    <a:p>
                      <a:pPr algn="ctr"/>
                      <a:r>
                        <a:rPr lang="en-CA" sz="1050" b="1">
                          <a:latin typeface="Arial" panose="020B0604020202020204" pitchFamily="34" charset="0"/>
                          <a:cs typeface="Arial" panose="020B0604020202020204" pitchFamily="34" charset="0"/>
                        </a:rPr>
                        <a:t>Generators</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EF69B9"/>
                    </a:solidFill>
                  </a:tcPr>
                </a:tc>
                <a:tc>
                  <a:txBody>
                    <a:bodyPr/>
                    <a:lstStyle/>
                    <a:p>
                      <a:pPr algn="ctr"/>
                      <a:r>
                        <a:rPr lang="en-CA" sz="1050" b="1">
                          <a:latin typeface="Arial" panose="020B0604020202020204" pitchFamily="34" charset="0"/>
                          <a:cs typeface="Arial" panose="020B0604020202020204" pitchFamily="34" charset="0"/>
                        </a:rPr>
                        <a:t>Transmission Operators</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5ACB0"/>
                    </a:solidFill>
                  </a:tcPr>
                </a:tc>
                <a:tc>
                  <a:txBody>
                    <a:bodyPr/>
                    <a:lstStyle/>
                    <a:p>
                      <a:pPr algn="ctr"/>
                      <a:r>
                        <a:rPr lang="en-CA" sz="1050" b="1">
                          <a:latin typeface="Arial" panose="020B0604020202020204" pitchFamily="34" charset="0"/>
                          <a:cs typeface="Arial" panose="020B0604020202020204" pitchFamily="34" charset="0"/>
                        </a:rPr>
                        <a:t>Distributors</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ED600"/>
                    </a:solidFill>
                  </a:tcPr>
                </a:tc>
                <a:tc>
                  <a:txBody>
                    <a:bodyPr/>
                    <a:lstStyle/>
                    <a:p>
                      <a:pPr algn="ctr"/>
                      <a:r>
                        <a:rPr lang="en-CA" sz="1050" b="1" dirty="0">
                          <a:latin typeface="Arial" panose="020B0604020202020204" pitchFamily="34" charset="0"/>
                          <a:cs typeface="Arial" panose="020B0604020202020204" pitchFamily="34" charset="0"/>
                        </a:rPr>
                        <a:t>Retailers</a:t>
                      </a: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DB70A"/>
                    </a:solidFill>
                  </a:tcPr>
                </a:tc>
                <a:extLst>
                  <a:ext uri="{0D108BD9-81ED-4DB2-BD59-A6C34878D82A}">
                    <a16:rowId xmlns:a16="http://schemas.microsoft.com/office/drawing/2014/main" val="2730497298"/>
                  </a:ext>
                </a:extLst>
              </a:tr>
            </a:tbl>
          </a:graphicData>
        </a:graphic>
      </p:graphicFrame>
      <p:grpSp>
        <p:nvGrpSpPr>
          <p:cNvPr id="22" name="Group 21"/>
          <p:cNvGrpSpPr/>
          <p:nvPr/>
        </p:nvGrpSpPr>
        <p:grpSpPr>
          <a:xfrm>
            <a:off x="6948264" y="1119382"/>
            <a:ext cx="2159966" cy="3754770"/>
            <a:chOff x="7036992" y="1246057"/>
            <a:chExt cx="2087958" cy="3754770"/>
          </a:xfrm>
          <a:solidFill>
            <a:srgbClr val="00AAD2"/>
          </a:solidFill>
        </p:grpSpPr>
        <p:sp>
          <p:nvSpPr>
            <p:cNvPr id="23" name="Down Arrow 22"/>
            <p:cNvSpPr/>
            <p:nvPr/>
          </p:nvSpPr>
          <p:spPr>
            <a:xfrm>
              <a:off x="7036992" y="1246057"/>
              <a:ext cx="2087958" cy="3754770"/>
            </a:xfrm>
            <a:prstGeom prst="down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TextBox 23"/>
            <p:cNvSpPr txBox="1"/>
            <p:nvPr/>
          </p:nvSpPr>
          <p:spPr>
            <a:xfrm>
              <a:off x="7576915" y="2259176"/>
              <a:ext cx="1008112" cy="646331"/>
            </a:xfrm>
            <a:prstGeom prst="rect">
              <a:avLst/>
            </a:prstGeom>
            <a:grp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200" b="1" i="0" u="none" strike="noStrike" kern="1200" cap="none" spc="0" normalizeH="0" baseline="0" noProof="0">
                  <a:ln>
                    <a:noFill/>
                  </a:ln>
                  <a:solidFill>
                    <a:srgbClr val="36424A"/>
                  </a:solidFill>
                  <a:effectLst/>
                  <a:uLnTx/>
                  <a:uFillTx/>
                  <a:latin typeface="Arial" panose="020B0604020202020204" pitchFamily="34" charset="0"/>
                  <a:ea typeface="+mn-ea"/>
                  <a:cs typeface="Arial" panose="020B0604020202020204" pitchFamily="34" charset="0"/>
                </a:rPr>
                <a:t>Decision-making</a:t>
              </a:r>
              <a:endParaRPr kumimoji="0" lang="en-CA" sz="1600" b="1" i="0" u="none" strike="noStrike" kern="1200" cap="none" spc="0" normalizeH="0" baseline="0" noProof="0">
                <a:ln>
                  <a:noFill/>
                </a:ln>
                <a:solidFill>
                  <a:srgbClr val="36424A"/>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200" b="1" i="0" u="none" strike="noStrike" kern="1200" cap="none" spc="0" normalizeH="0" baseline="0" noProof="0">
                  <a:ln>
                    <a:noFill/>
                  </a:ln>
                  <a:solidFill>
                    <a:srgbClr val="36424A"/>
                  </a:solidFill>
                  <a:effectLst/>
                  <a:uLnTx/>
                  <a:uFillTx/>
                  <a:latin typeface="Arial" panose="020B0604020202020204" pitchFamily="34" charset="0"/>
                  <a:ea typeface="+mn-ea"/>
                  <a:cs typeface="Arial" panose="020B0604020202020204" pitchFamily="34" charset="0"/>
                </a:rPr>
                <a:t>hierarchy</a:t>
              </a:r>
              <a:endParaRPr kumimoji="0" lang="en-CA" sz="1600" b="1" i="0" u="none" strike="noStrike" kern="1200" cap="none" spc="0" normalizeH="0" baseline="0" noProof="0">
                <a:ln>
                  <a:noFill/>
                </a:ln>
                <a:solidFill>
                  <a:srgbClr val="36424A"/>
                </a:solidFill>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4247970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Electricity Agencies’ Roles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7</a:t>
            </a:fld>
            <a:endParaRPr lang="en-US"/>
          </a:p>
        </p:txBody>
      </p:sp>
      <p:pic>
        <p:nvPicPr>
          <p:cNvPr id="13" name="Picture 12"/>
          <p:cNvPicPr>
            <a:picLocks noChangeAspect="1"/>
          </p:cNvPicPr>
          <p:nvPr/>
        </p:nvPicPr>
        <p:blipFill>
          <a:blip r:embed="rId2"/>
          <a:stretch>
            <a:fillRect/>
          </a:stretch>
        </p:blipFill>
        <p:spPr>
          <a:xfrm>
            <a:off x="668796" y="3723878"/>
            <a:ext cx="878867" cy="888968"/>
          </a:xfrm>
          <a:prstGeom prst="rect">
            <a:avLst/>
          </a:prstGeom>
        </p:spPr>
      </p:pic>
      <p:pic>
        <p:nvPicPr>
          <p:cNvPr id="14" name="Picture 13"/>
          <p:cNvPicPr>
            <a:picLocks noChangeAspect="1"/>
          </p:cNvPicPr>
          <p:nvPr/>
        </p:nvPicPr>
        <p:blipFill>
          <a:blip r:embed="rId3"/>
          <a:stretch>
            <a:fillRect/>
          </a:stretch>
        </p:blipFill>
        <p:spPr>
          <a:xfrm>
            <a:off x="0" y="1176201"/>
            <a:ext cx="1778868" cy="689111"/>
          </a:xfrm>
          <a:prstGeom prst="rect">
            <a:avLst/>
          </a:prstGeom>
        </p:spPr>
      </p:pic>
      <p:pic>
        <p:nvPicPr>
          <p:cNvPr id="16" name="Picture 15"/>
          <p:cNvPicPr>
            <a:picLocks noChangeAspect="1"/>
          </p:cNvPicPr>
          <p:nvPr/>
        </p:nvPicPr>
        <p:blipFill>
          <a:blip r:embed="rId4"/>
          <a:stretch>
            <a:fillRect/>
          </a:stretch>
        </p:blipFill>
        <p:spPr>
          <a:xfrm>
            <a:off x="406873" y="2050347"/>
            <a:ext cx="1370888" cy="744680"/>
          </a:xfrm>
          <a:prstGeom prst="rect">
            <a:avLst/>
          </a:prstGeom>
        </p:spPr>
      </p:pic>
      <p:pic>
        <p:nvPicPr>
          <p:cNvPr id="17" name="Picture 16"/>
          <p:cNvPicPr>
            <a:picLocks noChangeAspect="1"/>
          </p:cNvPicPr>
          <p:nvPr/>
        </p:nvPicPr>
        <p:blipFill>
          <a:blip r:embed="rId5"/>
          <a:stretch>
            <a:fillRect/>
          </a:stretch>
        </p:blipFill>
        <p:spPr>
          <a:xfrm>
            <a:off x="328597" y="2946278"/>
            <a:ext cx="1449164" cy="777600"/>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1450336903"/>
              </p:ext>
            </p:extLst>
          </p:nvPr>
        </p:nvGraphicFramePr>
        <p:xfrm>
          <a:off x="1835696" y="1131590"/>
          <a:ext cx="6744072" cy="3473685"/>
        </p:xfrm>
        <a:graphic>
          <a:graphicData uri="http://schemas.openxmlformats.org/drawingml/2006/table">
            <a:tbl>
              <a:tblPr bandRow="1">
                <a:tableStyleId>{284E427A-3D55-4303-BF80-6455036E1DE7}</a:tableStyleId>
              </a:tblPr>
              <a:tblGrid>
                <a:gridCol w="6744072">
                  <a:extLst>
                    <a:ext uri="{9D8B030D-6E8A-4147-A177-3AD203B41FA5}">
                      <a16:colId xmlns:a16="http://schemas.microsoft.com/office/drawing/2014/main" val="2599312795"/>
                    </a:ext>
                  </a:extLst>
                </a:gridCol>
              </a:tblGrid>
              <a:tr h="848015">
                <a:tc>
                  <a:txBody>
                    <a:bodyPr/>
                    <a:lstStyle/>
                    <a:p>
                      <a:pPr marL="195263" marR="0" lvl="0" indent="-195263"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CA" sz="11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Independent, quasi-judicial agency established under the </a:t>
                      </a:r>
                      <a:r>
                        <a:rPr kumimoji="0" lang="en-CA" sz="1100" b="0" i="1"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Alberta Utilities Commission Act</a:t>
                      </a:r>
                    </a:p>
                    <a:p>
                      <a:pPr marL="195263" marR="0" lvl="0" indent="-195263"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CA" sz="11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Regulates the utilities sector, </a:t>
                      </a:r>
                      <a:r>
                        <a:rPr kumimoji="0" lang="en-CA" sz="1100" b="0" i="0" u="sng"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natural gas</a:t>
                      </a:r>
                      <a:r>
                        <a:rPr kumimoji="0" lang="en-CA" sz="11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and </a:t>
                      </a:r>
                      <a:r>
                        <a:rPr kumimoji="0" lang="en-CA" sz="1100" b="0" i="0" u="sng"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electricity</a:t>
                      </a:r>
                      <a:r>
                        <a:rPr kumimoji="0" lang="en-CA" sz="11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markets to protect the social, economic and environmental interests of Albertans where competitive market forces do not</a:t>
                      </a:r>
                      <a:endParaRPr kumimoji="0" lang="en-CA" sz="1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txBody>
                  <a:tcPr>
                    <a:solidFill>
                      <a:srgbClr val="BED600">
                        <a:alpha val="40000"/>
                      </a:srgbClr>
                    </a:solidFill>
                  </a:tcPr>
                </a:tc>
                <a:extLst>
                  <a:ext uri="{0D108BD9-81ED-4DB2-BD59-A6C34878D82A}">
                    <a16:rowId xmlns:a16="http://schemas.microsoft.com/office/drawing/2014/main" val="2642589913"/>
                  </a:ext>
                </a:extLst>
              </a:tr>
              <a:tr h="912339">
                <a:tc>
                  <a:txBody>
                    <a:bodyPr/>
                    <a:lstStyle/>
                    <a:p>
                      <a:pPr marL="171450" indent="-171450">
                        <a:buFont typeface="Arial" panose="020B0604020202020204" pitchFamily="34" charset="0"/>
                        <a:buChar char="•"/>
                      </a:pPr>
                      <a:r>
                        <a:rPr lang="en-CA" sz="1100" dirty="0">
                          <a:latin typeface="Arial" panose="020B0604020202020204" pitchFamily="34" charset="0"/>
                          <a:cs typeface="Arial" panose="020B0604020202020204" pitchFamily="34" charset="0"/>
                        </a:rPr>
                        <a:t>Not-for-profit organization created under the Electric Utilities Act mandated with four primary functions:</a:t>
                      </a:r>
                    </a:p>
                    <a:p>
                      <a:pPr marL="628650" lvl="1" indent="-171450">
                        <a:buFont typeface="Arial" panose="020B0604020202020204" pitchFamily="34" charset="0"/>
                        <a:buChar char="•"/>
                      </a:pPr>
                      <a:r>
                        <a:rPr lang="en-CA" sz="1100" i="0" dirty="0">
                          <a:latin typeface="Arial" panose="020B0604020202020204" pitchFamily="34" charset="0"/>
                          <a:cs typeface="Arial" panose="020B0604020202020204" pitchFamily="34" charset="0"/>
                        </a:rPr>
                        <a:t>Operate an open and competitive wholesale market</a:t>
                      </a:r>
                    </a:p>
                    <a:p>
                      <a:pPr marL="628650" lvl="1" indent="-171450">
                        <a:buFont typeface="Arial" panose="020B0604020202020204" pitchFamily="34" charset="0"/>
                        <a:buChar char="•"/>
                      </a:pPr>
                      <a:r>
                        <a:rPr lang="en-CA" sz="1100" i="0" dirty="0">
                          <a:latin typeface="Arial" panose="020B0604020202020204" pitchFamily="34" charset="0"/>
                          <a:cs typeface="Arial" panose="020B0604020202020204" pitchFamily="34" charset="0"/>
                        </a:rPr>
                        <a:t>Direct the safe and reliable operation of Alberta’s electricity system</a:t>
                      </a:r>
                    </a:p>
                    <a:p>
                      <a:pPr marL="628650" lvl="1" indent="-171450">
                        <a:buFont typeface="Arial" panose="020B0604020202020204" pitchFamily="34" charset="0"/>
                        <a:buChar char="•"/>
                      </a:pPr>
                      <a:r>
                        <a:rPr lang="en-CA" sz="1100" i="0" dirty="0">
                          <a:latin typeface="Arial" panose="020B0604020202020204" pitchFamily="34" charset="0"/>
                          <a:cs typeface="Arial" panose="020B0604020202020204" pitchFamily="34" charset="0"/>
                        </a:rPr>
                        <a:t>Plan and develop the transmission system</a:t>
                      </a:r>
                    </a:p>
                    <a:p>
                      <a:pPr marL="628650" lvl="1" indent="-171450">
                        <a:buFont typeface="Arial" panose="020B0604020202020204" pitchFamily="34" charset="0"/>
                        <a:buChar char="•"/>
                      </a:pPr>
                      <a:r>
                        <a:rPr lang="en-CA" sz="1100" i="0" dirty="0">
                          <a:latin typeface="Arial" panose="020B0604020202020204" pitchFamily="34" charset="0"/>
                          <a:cs typeface="Arial" panose="020B0604020202020204" pitchFamily="34" charset="0"/>
                        </a:rPr>
                        <a:t>Provide customer access to the transmission system</a:t>
                      </a:r>
                    </a:p>
                  </a:txBody>
                  <a:tcPr/>
                </a:tc>
                <a:extLst>
                  <a:ext uri="{0D108BD9-81ED-4DB2-BD59-A6C34878D82A}">
                    <a16:rowId xmlns:a16="http://schemas.microsoft.com/office/drawing/2014/main" val="1862721810"/>
                  </a:ext>
                </a:extLst>
              </a:tr>
              <a:tr h="848015">
                <a:tc>
                  <a:txBody>
                    <a:bodyPr/>
                    <a:lstStyle/>
                    <a:p>
                      <a:pPr marL="171450" indent="-171450">
                        <a:buFont typeface="Arial" panose="020B0604020202020204" pitchFamily="34" charset="0"/>
                        <a:buChar char="•"/>
                      </a:pPr>
                      <a:r>
                        <a:rPr lang="en-CA" sz="1100" b="1" dirty="0">
                          <a:latin typeface="Arial" panose="020B0604020202020204" pitchFamily="34" charset="0"/>
                          <a:cs typeface="Arial" panose="020B0604020202020204" pitchFamily="34" charset="0"/>
                        </a:rPr>
                        <a:t>Corporation established under the Electric Utilities Act mandated with:</a:t>
                      </a:r>
                    </a:p>
                    <a:p>
                      <a:pPr marL="628650" lvl="1" indent="-171450">
                        <a:buFont typeface="Arial" panose="020B0604020202020204" pitchFamily="34" charset="0"/>
                        <a:buChar char="•"/>
                      </a:pPr>
                      <a:r>
                        <a:rPr lang="en-CA" sz="1100" dirty="0">
                          <a:latin typeface="Arial" panose="020B0604020202020204" pitchFamily="34" charset="0"/>
                          <a:cs typeface="Arial" panose="020B0604020202020204" pitchFamily="34" charset="0"/>
                        </a:rPr>
                        <a:t>Managing the financial accounts arising from the transition to a competitive generation market on behalf of electricity consumers.</a:t>
                      </a:r>
                    </a:p>
                  </a:txBody>
                  <a:tcPr>
                    <a:solidFill>
                      <a:srgbClr val="FDCA90"/>
                    </a:solidFill>
                  </a:tcPr>
                </a:tc>
                <a:extLst>
                  <a:ext uri="{0D108BD9-81ED-4DB2-BD59-A6C34878D82A}">
                    <a16:rowId xmlns:a16="http://schemas.microsoft.com/office/drawing/2014/main" val="823181305"/>
                  </a:ext>
                </a:extLst>
              </a:tr>
              <a:tr h="848015">
                <a:tc>
                  <a:txBody>
                    <a:bodyPr/>
                    <a:lstStyle/>
                    <a:p>
                      <a:pPr marL="171450" indent="-171450">
                        <a:buFont typeface="Arial" panose="020B0604020202020204" pitchFamily="34" charset="0"/>
                        <a:buChar char="•"/>
                      </a:pPr>
                      <a:r>
                        <a:rPr lang="en-CA" sz="1100" dirty="0">
                          <a:latin typeface="Arial" panose="020B0604020202020204" pitchFamily="34" charset="0"/>
                          <a:cs typeface="Arial" panose="020B0604020202020204" pitchFamily="34" charset="0"/>
                        </a:rPr>
                        <a:t>Enforcement agency that protects and promotes the fair, efficient and openly competitive operation of Alberta’s </a:t>
                      </a:r>
                    </a:p>
                    <a:p>
                      <a:pPr marL="628650" lvl="1" indent="-171450">
                        <a:buFont typeface="Arial" panose="020B0604020202020204" pitchFamily="34" charset="0"/>
                        <a:buChar char="•"/>
                      </a:pPr>
                      <a:r>
                        <a:rPr lang="en-CA" sz="1100" dirty="0">
                          <a:latin typeface="Arial" panose="020B0604020202020204" pitchFamily="34" charset="0"/>
                          <a:cs typeface="Arial" panose="020B0604020202020204" pitchFamily="34" charset="0"/>
                        </a:rPr>
                        <a:t>wholesale electricity markets </a:t>
                      </a:r>
                    </a:p>
                    <a:p>
                      <a:pPr marL="628650" lvl="1" indent="-171450">
                        <a:buFont typeface="Arial" panose="020B0604020202020204" pitchFamily="34" charset="0"/>
                        <a:buChar char="•"/>
                      </a:pPr>
                      <a:r>
                        <a:rPr lang="en-CA" sz="1100" dirty="0">
                          <a:latin typeface="Arial" panose="020B0604020202020204" pitchFamily="34" charset="0"/>
                          <a:cs typeface="Arial" panose="020B0604020202020204" pitchFamily="34" charset="0"/>
                        </a:rPr>
                        <a:t>retail electricity and natural gas markets</a:t>
                      </a:r>
                    </a:p>
                  </a:txBody>
                  <a:tcPr>
                    <a:solidFill>
                      <a:srgbClr val="D1D4D3"/>
                    </a:solidFill>
                  </a:tcPr>
                </a:tc>
                <a:extLst>
                  <a:ext uri="{0D108BD9-81ED-4DB2-BD59-A6C34878D82A}">
                    <a16:rowId xmlns:a16="http://schemas.microsoft.com/office/drawing/2014/main" val="1001239079"/>
                  </a:ext>
                </a:extLst>
              </a:tr>
            </a:tbl>
          </a:graphicData>
        </a:graphic>
      </p:graphicFrame>
    </p:spTree>
    <p:extLst>
      <p:ext uri="{BB962C8B-B14F-4D97-AF65-F5344CB8AC3E}">
        <p14:creationId xmlns:p14="http://schemas.microsoft.com/office/powerpoint/2010/main" val="4244098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a:xfrm>
            <a:off x="457200" y="275076"/>
            <a:ext cx="8219256" cy="569218"/>
          </a:xfrm>
        </p:spPr>
        <p:txBody>
          <a:bodyPr/>
          <a:lstStyle/>
          <a:p>
            <a:r>
              <a:rPr lang="en-US" dirty="0"/>
              <a:t>UCA role within AUC proceedings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8</a:t>
            </a:fld>
            <a:endParaRPr lang="en-US"/>
          </a:p>
        </p:txBody>
      </p:sp>
      <p:graphicFrame>
        <p:nvGraphicFramePr>
          <p:cNvPr id="26" name="Diagram 25"/>
          <p:cNvGraphicFramePr/>
          <p:nvPr>
            <p:extLst>
              <p:ext uri="{D42A27DB-BD31-4B8C-83A1-F6EECF244321}">
                <p14:modId xmlns:p14="http://schemas.microsoft.com/office/powerpoint/2010/main" val="4042860112"/>
              </p:ext>
            </p:extLst>
          </p:nvPr>
        </p:nvGraphicFramePr>
        <p:xfrm>
          <a:off x="462372" y="1059582"/>
          <a:ext cx="8219256"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7" name="Picture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43992" y="1631818"/>
            <a:ext cx="1560256" cy="651900"/>
          </a:xfrm>
          <a:prstGeom prst="rect">
            <a:avLst/>
          </a:prstGeom>
        </p:spPr>
      </p:pic>
      <p:sp>
        <p:nvSpPr>
          <p:cNvPr id="28" name="TextBox 27"/>
          <p:cNvSpPr txBox="1"/>
          <p:nvPr/>
        </p:nvSpPr>
        <p:spPr>
          <a:xfrm>
            <a:off x="3585328" y="2585668"/>
            <a:ext cx="1973344" cy="313696"/>
          </a:xfrm>
          <a:prstGeom prst="rect">
            <a:avLst/>
          </a:prstGeom>
          <a:noFill/>
        </p:spPr>
        <p:txBody>
          <a:bodyPr wrap="square" rtlCol="0">
            <a:spAutoFit/>
          </a:bodyPr>
          <a:lstStyle/>
          <a:p>
            <a:pPr marL="73022" lvl="1" algn="ctr"/>
            <a:r>
              <a:rPr lang="en-US" sz="1400" dirty="0">
                <a:latin typeface="Arial" panose="020B0604020202020204" pitchFamily="34" charset="0"/>
                <a:cs typeface="Arial" panose="020B0604020202020204" pitchFamily="34" charset="0"/>
              </a:rPr>
              <a:t>Public Interest</a:t>
            </a:r>
          </a:p>
        </p:txBody>
      </p:sp>
      <p:sp>
        <p:nvSpPr>
          <p:cNvPr id="29" name="TextBox 28"/>
          <p:cNvSpPr txBox="1"/>
          <p:nvPr/>
        </p:nvSpPr>
        <p:spPr>
          <a:xfrm>
            <a:off x="3779912" y="3148509"/>
            <a:ext cx="1542444" cy="752869"/>
          </a:xfrm>
          <a:prstGeom prst="rect">
            <a:avLst/>
          </a:prstGeom>
          <a:noFill/>
        </p:spPr>
        <p:txBody>
          <a:bodyPr wrap="square" rtlCol="0">
            <a:spAutoFit/>
          </a:bodyPr>
          <a:lstStyle/>
          <a:p>
            <a:pPr marL="73022" lvl="1" algn="ctr"/>
            <a:r>
              <a:rPr lang="en-US" sz="1400" dirty="0">
                <a:latin typeface="Arial" panose="020B0604020202020204" pitchFamily="34" charset="0"/>
                <a:cs typeface="Arial" panose="020B0604020202020204" pitchFamily="34" charset="0"/>
              </a:rPr>
              <a:t>Alberta </a:t>
            </a:r>
          </a:p>
          <a:p>
            <a:pPr marL="73022" lvl="1" algn="ctr"/>
            <a:r>
              <a:rPr lang="en-US" sz="1400" dirty="0">
                <a:latin typeface="Arial" panose="020B0604020202020204" pitchFamily="34" charset="0"/>
                <a:cs typeface="Arial" panose="020B0604020202020204" pitchFamily="34" charset="0"/>
              </a:rPr>
              <a:t>Utilities Commission</a:t>
            </a:r>
          </a:p>
        </p:txBody>
      </p:sp>
      <p:sp>
        <p:nvSpPr>
          <p:cNvPr id="30" name="Rectangle 29"/>
          <p:cNvSpPr/>
          <p:nvPr/>
        </p:nvSpPr>
        <p:spPr>
          <a:xfrm>
            <a:off x="539552" y="4208770"/>
            <a:ext cx="8219256" cy="523220"/>
          </a:xfrm>
          <a:prstGeom prst="rect">
            <a:avLst/>
          </a:prstGeom>
        </p:spPr>
        <p:txBody>
          <a:bodyPr wrap="square">
            <a:spAutoFit/>
          </a:bodyPr>
          <a:lstStyle/>
          <a:p>
            <a:r>
              <a:rPr lang="en-CA" sz="1400" dirty="0">
                <a:latin typeface="Arial" panose="020B0604020202020204" pitchFamily="34" charset="0"/>
                <a:cs typeface="Arial" panose="020B0604020202020204" pitchFamily="34" charset="0"/>
              </a:rPr>
              <a:t>The AUC regulates the utilities sector, and natural gas and electricity markets to protect social, economic and environmental interests of Alberta </a:t>
            </a:r>
            <a:r>
              <a:rPr lang="en-CA" sz="1400" u="sng" dirty="0">
                <a:latin typeface="Arial" panose="020B0604020202020204" pitchFamily="34" charset="0"/>
                <a:cs typeface="Arial" panose="020B0604020202020204" pitchFamily="34" charset="0"/>
              </a:rPr>
              <a:t>where competitive market forces do not.</a:t>
            </a:r>
            <a:endParaRPr lang="en-US" sz="1400" dirty="0"/>
          </a:p>
        </p:txBody>
      </p:sp>
    </p:spTree>
    <p:extLst>
      <p:ext uri="{BB962C8B-B14F-4D97-AF65-F5344CB8AC3E}">
        <p14:creationId xmlns:p14="http://schemas.microsoft.com/office/powerpoint/2010/main" val="3233774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AUC Regulatory Oversight Responsibilities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A2281A5-0AAD-5C43-9874-F8F3A9F5B29A}" type="slidenum">
              <a:rPr kumimoji="0" lang="en-US" sz="1300" b="0" i="0" u="none" strike="noStrike" kern="1200" cap="none" spc="0" normalizeH="0" baseline="0" noProof="0" smtClean="0">
                <a:ln>
                  <a:noFill/>
                </a:ln>
                <a:solidFill>
                  <a:srgbClr val="5F6A72"/>
                </a:solidFill>
                <a:effectLst/>
                <a:uLnTx/>
                <a:uFillTx/>
                <a:latin typeface="Arial" panose="020B0604020202020204" pitchFamily="34" charset="0"/>
                <a:ea typeface="+mn-ea"/>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sz="1300" b="0" i="0" u="none" strike="noStrike" kern="1200" cap="none" spc="0" normalizeH="0" baseline="0" noProof="0">
              <a:ln>
                <a:noFill/>
              </a:ln>
              <a:solidFill>
                <a:srgbClr val="5F6A72"/>
              </a:solidFill>
              <a:effectLst/>
              <a:uLnTx/>
              <a:uFillTx/>
              <a:latin typeface="Arial" panose="020B0604020202020204" pitchFamily="34" charset="0"/>
              <a:ea typeface="+mn-ea"/>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433392457"/>
              </p:ext>
            </p:extLst>
          </p:nvPr>
        </p:nvGraphicFramePr>
        <p:xfrm>
          <a:off x="467544" y="1218798"/>
          <a:ext cx="8219256" cy="2910840"/>
        </p:xfrm>
        <a:graphic>
          <a:graphicData uri="http://schemas.openxmlformats.org/drawingml/2006/table">
            <a:tbl>
              <a:tblPr firstRow="1" bandRow="1">
                <a:tableStyleId>{F5AB1C69-6EDB-4FF4-983F-18BD219EF322}</a:tableStyleId>
              </a:tblPr>
              <a:tblGrid>
                <a:gridCol w="3528392">
                  <a:extLst>
                    <a:ext uri="{9D8B030D-6E8A-4147-A177-3AD203B41FA5}">
                      <a16:colId xmlns:a16="http://schemas.microsoft.com/office/drawing/2014/main" val="72212369"/>
                    </a:ext>
                  </a:extLst>
                </a:gridCol>
                <a:gridCol w="1368152">
                  <a:extLst>
                    <a:ext uri="{9D8B030D-6E8A-4147-A177-3AD203B41FA5}">
                      <a16:colId xmlns:a16="http://schemas.microsoft.com/office/drawing/2014/main" val="1811351359"/>
                    </a:ext>
                  </a:extLst>
                </a:gridCol>
                <a:gridCol w="1584176">
                  <a:extLst>
                    <a:ext uri="{9D8B030D-6E8A-4147-A177-3AD203B41FA5}">
                      <a16:colId xmlns:a16="http://schemas.microsoft.com/office/drawing/2014/main" val="1754203437"/>
                    </a:ext>
                  </a:extLst>
                </a:gridCol>
                <a:gridCol w="1738536">
                  <a:extLst>
                    <a:ext uri="{9D8B030D-6E8A-4147-A177-3AD203B41FA5}">
                      <a16:colId xmlns:a16="http://schemas.microsoft.com/office/drawing/2014/main" val="2693727225"/>
                    </a:ext>
                  </a:extLst>
                </a:gridCol>
              </a:tblGrid>
              <a:tr h="370840">
                <a:tc>
                  <a:txBody>
                    <a:bodyPr/>
                    <a:lstStyle/>
                    <a:p>
                      <a:r>
                        <a:rPr lang="en-CA" sz="1400" dirty="0">
                          <a:latin typeface="Arial" panose="020B0604020202020204" pitchFamily="34" charset="0"/>
                          <a:cs typeface="Arial" panose="020B0604020202020204" pitchFamily="34" charset="0"/>
                        </a:rPr>
                        <a:t>Electricity</a:t>
                      </a:r>
                      <a:r>
                        <a:rPr lang="en-CA" sz="1400" baseline="0" dirty="0">
                          <a:latin typeface="Arial" panose="020B0604020202020204" pitchFamily="34" charset="0"/>
                          <a:cs typeface="Arial" panose="020B0604020202020204" pitchFamily="34" charset="0"/>
                        </a:rPr>
                        <a:t> Supply Chain</a:t>
                      </a:r>
                    </a:p>
                    <a:p>
                      <a:r>
                        <a:rPr lang="en-CA" sz="1100" i="1" baseline="0" dirty="0">
                          <a:latin typeface="Arial" panose="020B0604020202020204" pitchFamily="34" charset="0"/>
                          <a:cs typeface="Arial" panose="020B0604020202020204" pitchFamily="34" charset="0"/>
                        </a:rPr>
                        <a:t>(</a:t>
                      </a:r>
                      <a:r>
                        <a:rPr lang="en-CA" sz="1100" b="0" i="1" baseline="0" dirty="0">
                          <a:latin typeface="Arial" panose="020B0604020202020204" pitchFamily="34" charset="0"/>
                          <a:cs typeface="Arial" panose="020B0604020202020204" pitchFamily="34" charset="0"/>
                        </a:rPr>
                        <a:t>Very similar oversight role for the</a:t>
                      </a:r>
                      <a:r>
                        <a:rPr lang="en-CA" sz="1400" baseline="0" dirty="0">
                          <a:latin typeface="Arial" panose="020B0604020202020204" pitchFamily="34" charset="0"/>
                          <a:cs typeface="Arial" panose="020B0604020202020204" pitchFamily="34" charset="0"/>
                        </a:rPr>
                        <a:t> </a:t>
                      </a:r>
                      <a:r>
                        <a:rPr lang="en-CA" sz="1100" b="0" i="1" baseline="0" dirty="0">
                          <a:latin typeface="Arial" panose="020B0604020202020204" pitchFamily="34" charset="0"/>
                          <a:cs typeface="Arial" panose="020B0604020202020204" pitchFamily="34" charset="0"/>
                        </a:rPr>
                        <a:t>natural gas supply chain)</a:t>
                      </a:r>
                      <a:endParaRPr lang="en-CA" sz="1400" b="0" i="1" dirty="0">
                        <a:latin typeface="Arial" panose="020B0604020202020204" pitchFamily="34" charset="0"/>
                        <a:cs typeface="Arial" panose="020B0604020202020204" pitchFamily="34" charset="0"/>
                      </a:endParaRPr>
                    </a:p>
                  </a:txBody>
                  <a:tcPr>
                    <a:lnR w="19050" cap="flat" cmpd="sng" algn="ctr">
                      <a:solidFill>
                        <a:schemeClr val="bg1"/>
                      </a:solidFill>
                      <a:prstDash val="solid"/>
                      <a:round/>
                      <a:headEnd type="none" w="med" len="med"/>
                      <a:tailEnd type="none" w="med" len="med"/>
                    </a:lnR>
                  </a:tcPr>
                </a:tc>
                <a:tc>
                  <a:txBody>
                    <a:bodyPr/>
                    <a:lstStyle/>
                    <a:p>
                      <a:pPr algn="ctr"/>
                      <a:r>
                        <a:rPr lang="en-CA" sz="1400" dirty="0">
                          <a:latin typeface="Arial" panose="020B0604020202020204" pitchFamily="34" charset="0"/>
                          <a:cs typeface="Arial" panose="020B0604020202020204" pitchFamily="34" charset="0"/>
                        </a:rPr>
                        <a:t>Rates*</a:t>
                      </a:r>
                    </a:p>
                    <a:p>
                      <a:pPr algn="ctr"/>
                      <a:r>
                        <a:rPr lang="en-CA" sz="1100" b="0" i="1" dirty="0">
                          <a:latin typeface="Arial" panose="020B0604020202020204" pitchFamily="34" charset="0"/>
                          <a:cs typeface="Arial" panose="020B0604020202020204" pitchFamily="34" charset="0"/>
                        </a:rPr>
                        <a:t>Impacts</a:t>
                      </a:r>
                      <a:r>
                        <a:rPr lang="en-CA" sz="1100" b="0" i="1" baseline="0" dirty="0">
                          <a:latin typeface="Arial" panose="020B0604020202020204" pitchFamily="34" charset="0"/>
                          <a:cs typeface="Arial" panose="020B0604020202020204" pitchFamily="34" charset="0"/>
                        </a:rPr>
                        <a:t> customers</a:t>
                      </a:r>
                    </a:p>
                    <a:p>
                      <a:pPr algn="ctr"/>
                      <a:r>
                        <a:rPr lang="en-CA" sz="1100" b="0" i="1" baseline="0" dirty="0">
                          <a:latin typeface="Arial" panose="020B0604020202020204" pitchFamily="34" charset="0"/>
                          <a:cs typeface="Arial" panose="020B0604020202020204" pitchFamily="34" charset="0"/>
                        </a:rPr>
                        <a:t>(*UCA focus)</a:t>
                      </a:r>
                      <a:endParaRPr lang="en-CA" sz="1100" b="0" i="1"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CA" sz="1400" dirty="0">
                          <a:latin typeface="Arial" panose="020B0604020202020204" pitchFamily="34" charset="0"/>
                          <a:cs typeface="Arial" panose="020B0604020202020204" pitchFamily="34" charset="0"/>
                        </a:rPr>
                        <a:t>Facilities</a:t>
                      </a:r>
                    </a:p>
                    <a:p>
                      <a:pPr algn="ctr"/>
                      <a:r>
                        <a:rPr lang="en-CA" sz="1100" b="0" i="1" dirty="0">
                          <a:latin typeface="Arial" panose="020B0604020202020204" pitchFamily="34" charset="0"/>
                          <a:cs typeface="Arial" panose="020B0604020202020204" pitchFamily="34" charset="0"/>
                        </a:rPr>
                        <a:t>Impacts landowners &amp;</a:t>
                      </a:r>
                      <a:r>
                        <a:rPr lang="en-CA" sz="1100" b="0" i="1" baseline="0" dirty="0">
                          <a:latin typeface="Arial" panose="020B0604020202020204" pitchFamily="34" charset="0"/>
                          <a:cs typeface="Arial" panose="020B0604020202020204" pitchFamily="34" charset="0"/>
                        </a:rPr>
                        <a:t> generators</a:t>
                      </a:r>
                      <a:endParaRPr lang="en-CA" sz="1100" b="0" i="1"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tcPr>
                </a:tc>
                <a:tc>
                  <a:txBody>
                    <a:bodyPr/>
                    <a:lstStyle/>
                    <a:p>
                      <a:pPr algn="ctr"/>
                      <a:r>
                        <a:rPr lang="en-CA" sz="1400" dirty="0">
                          <a:latin typeface="Arial" panose="020B0604020202020204" pitchFamily="34" charset="0"/>
                          <a:cs typeface="Arial" panose="020B0604020202020204" pitchFamily="34" charset="0"/>
                        </a:rPr>
                        <a:t>Markets</a:t>
                      </a:r>
                    </a:p>
                    <a:p>
                      <a:pPr algn="ctr"/>
                      <a:r>
                        <a:rPr lang="en-CA" sz="1100" b="0" i="1" dirty="0">
                          <a:latin typeface="Arial" panose="020B0604020202020204" pitchFamily="34" charset="0"/>
                          <a:cs typeface="Arial" panose="020B0604020202020204" pitchFamily="34" charset="0"/>
                        </a:rPr>
                        <a:t>Impacts</a:t>
                      </a:r>
                      <a:r>
                        <a:rPr lang="en-CA" sz="1100" b="0" i="1" baseline="0" dirty="0">
                          <a:latin typeface="Arial" panose="020B0604020202020204" pitchFamily="34" charset="0"/>
                          <a:cs typeface="Arial" panose="020B0604020202020204" pitchFamily="34" charset="0"/>
                        </a:rPr>
                        <a:t> generators and other market participants</a:t>
                      </a:r>
                      <a:endParaRPr lang="en-CA" sz="1100" b="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1196808"/>
                  </a:ext>
                </a:extLst>
              </a:tr>
              <a:tr h="370840">
                <a:tc>
                  <a:txBody>
                    <a:bodyPr/>
                    <a:lstStyle/>
                    <a:p>
                      <a:r>
                        <a:rPr lang="en-CA" sz="1100" b="1" dirty="0">
                          <a:latin typeface="Arial" panose="020B0604020202020204" pitchFamily="34" charset="0"/>
                          <a:cs typeface="Arial" panose="020B0604020202020204" pitchFamily="34" charset="0"/>
                        </a:rPr>
                        <a:t>Market Surveillance</a:t>
                      </a:r>
                      <a:r>
                        <a:rPr lang="en-CA" sz="1100" b="1" baseline="0" dirty="0">
                          <a:latin typeface="Arial" panose="020B0604020202020204" pitchFamily="34" charset="0"/>
                          <a:cs typeface="Arial" panose="020B0604020202020204" pitchFamily="34" charset="0"/>
                        </a:rPr>
                        <a:t> Administrator</a:t>
                      </a:r>
                      <a:endParaRPr lang="en-CA" sz="1100" b="1" dirty="0">
                        <a:latin typeface="Arial" panose="020B0604020202020204" pitchFamily="34" charset="0"/>
                        <a:cs typeface="Arial" panose="020B0604020202020204" pitchFamily="34" charset="0"/>
                      </a:endParaRPr>
                    </a:p>
                  </a:txBody>
                  <a:tcP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50778677"/>
                  </a:ext>
                </a:extLst>
              </a:tr>
              <a:tr h="370840">
                <a:tc>
                  <a:txBody>
                    <a:bodyPr/>
                    <a:lstStyle/>
                    <a:p>
                      <a:r>
                        <a:rPr lang="en-CA" sz="1100" b="1" dirty="0">
                          <a:latin typeface="Arial" panose="020B0604020202020204" pitchFamily="34" charset="0"/>
                          <a:cs typeface="Arial" panose="020B0604020202020204" pitchFamily="34" charset="0"/>
                        </a:rPr>
                        <a:t>Alberta Electric System</a:t>
                      </a:r>
                      <a:r>
                        <a:rPr lang="en-CA" sz="1100" b="1" baseline="0" dirty="0">
                          <a:latin typeface="Arial" panose="020B0604020202020204" pitchFamily="34" charset="0"/>
                          <a:cs typeface="Arial" panose="020B0604020202020204" pitchFamily="34" charset="0"/>
                        </a:rPr>
                        <a:t> Operator</a:t>
                      </a:r>
                      <a:endParaRPr lang="en-CA" sz="1100" b="1" dirty="0">
                        <a:latin typeface="Arial" panose="020B0604020202020204" pitchFamily="34" charset="0"/>
                        <a:cs typeface="Arial" panose="020B0604020202020204" pitchFamily="34" charset="0"/>
                      </a:endParaRP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35507794"/>
                  </a:ext>
                </a:extLst>
              </a:tr>
              <a:tr h="370840">
                <a:tc>
                  <a:txBody>
                    <a:bodyPr/>
                    <a:lstStyle/>
                    <a:p>
                      <a:r>
                        <a:rPr lang="en-CA" sz="1100" b="1" dirty="0">
                          <a:latin typeface="Arial" panose="020B0604020202020204" pitchFamily="34" charset="0"/>
                          <a:cs typeface="Arial" panose="020B0604020202020204" pitchFamily="34" charset="0"/>
                        </a:rPr>
                        <a:t>Generation</a:t>
                      </a:r>
                      <a:r>
                        <a:rPr lang="en-CA" sz="1100" b="1" baseline="0" dirty="0">
                          <a:latin typeface="Arial" panose="020B0604020202020204" pitchFamily="34" charset="0"/>
                          <a:cs typeface="Arial" panose="020B0604020202020204" pitchFamily="34" charset="0"/>
                        </a:rPr>
                        <a:t> companies</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99216073"/>
                  </a:ext>
                </a:extLst>
              </a:tr>
              <a:tr h="370840">
                <a:tc>
                  <a:txBody>
                    <a:bodyPr/>
                    <a:lstStyle/>
                    <a:p>
                      <a:r>
                        <a:rPr lang="en-CA" sz="1100" b="1" dirty="0">
                          <a:latin typeface="Arial" panose="020B0604020202020204" pitchFamily="34" charset="0"/>
                          <a:cs typeface="Arial" panose="020B0604020202020204" pitchFamily="34" charset="0"/>
                        </a:rPr>
                        <a:t>Transmission</a:t>
                      </a:r>
                      <a:r>
                        <a:rPr lang="en-CA" sz="1100" b="1" baseline="0" dirty="0">
                          <a:latin typeface="Arial" panose="020B0604020202020204" pitchFamily="34" charset="0"/>
                          <a:cs typeface="Arial" panose="020B0604020202020204" pitchFamily="34" charset="0"/>
                        </a:rPr>
                        <a:t> companies</a:t>
                      </a:r>
                      <a:endParaRPr lang="en-CA" sz="1100" b="1" dirty="0">
                        <a:latin typeface="Arial" panose="020B0604020202020204" pitchFamily="34" charset="0"/>
                        <a:cs typeface="Arial" panose="020B0604020202020204" pitchFamily="34" charset="0"/>
                      </a:endParaRP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62975814"/>
                  </a:ext>
                </a:extLst>
              </a:tr>
              <a:tr h="370840">
                <a:tc>
                  <a:txBody>
                    <a:bodyPr/>
                    <a:lstStyle/>
                    <a:p>
                      <a:r>
                        <a:rPr lang="en-CA" sz="1100" b="1" dirty="0">
                          <a:latin typeface="Arial" panose="020B0604020202020204" pitchFamily="34" charset="0"/>
                          <a:cs typeface="Arial" panose="020B0604020202020204" pitchFamily="34" charset="0"/>
                        </a:rPr>
                        <a:t>Distribution companies</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62697180"/>
                  </a:ext>
                </a:extLst>
              </a:tr>
              <a:tr h="370840">
                <a:tc>
                  <a:txBody>
                    <a:bodyPr/>
                    <a:lstStyle/>
                    <a:p>
                      <a:r>
                        <a:rPr lang="en-CA" sz="1100" b="1" dirty="0">
                          <a:latin typeface="Arial" panose="020B0604020202020204" pitchFamily="34" charset="0"/>
                          <a:cs typeface="Arial" panose="020B0604020202020204" pitchFamily="34" charset="0"/>
                        </a:rPr>
                        <a:t>Rate of Last Resort</a:t>
                      </a:r>
                      <a:r>
                        <a:rPr lang="en-CA" sz="1100" b="1" baseline="0" dirty="0">
                          <a:latin typeface="Arial" panose="020B0604020202020204" pitchFamily="34" charset="0"/>
                          <a:cs typeface="Arial" panose="020B0604020202020204" pitchFamily="34" charset="0"/>
                        </a:rPr>
                        <a:t> providers</a:t>
                      </a:r>
                      <a:endParaRPr lang="en-CA" sz="1100" b="1" dirty="0">
                        <a:latin typeface="Arial" panose="020B0604020202020204" pitchFamily="34" charset="0"/>
                        <a:cs typeface="Arial" panose="020B0604020202020204" pitchFamily="34" charset="0"/>
                      </a:endParaRP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endParaRPr lang="en-CA" sz="1100" dirty="0">
                        <a:latin typeface="Arial" panose="020B0604020202020204" pitchFamily="34" charset="0"/>
                        <a:cs typeface="Arial" panose="020B0604020202020204" pitchFamily="34" charset="0"/>
                      </a:endParaRPr>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71680313"/>
                  </a:ext>
                </a:extLst>
              </a:tr>
            </a:tbl>
          </a:graphicData>
        </a:graphic>
      </p:graphicFrame>
      <p:grpSp>
        <p:nvGrpSpPr>
          <p:cNvPr id="5" name="Group 4"/>
          <p:cNvGrpSpPr/>
          <p:nvPr/>
        </p:nvGrpSpPr>
        <p:grpSpPr>
          <a:xfrm>
            <a:off x="4623479" y="1955440"/>
            <a:ext cx="3401382" cy="2121873"/>
            <a:chOff x="4623479" y="1955440"/>
            <a:chExt cx="3401382" cy="2121873"/>
          </a:xfrm>
        </p:grpSpPr>
        <p:sp>
          <p:nvSpPr>
            <p:cNvPr id="23" name="Freeform 22"/>
            <p:cNvSpPr/>
            <p:nvPr/>
          </p:nvSpPr>
          <p:spPr>
            <a:xfrm>
              <a:off x="7812360" y="1955440"/>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Freeform 23"/>
            <p:cNvSpPr/>
            <p:nvPr/>
          </p:nvSpPr>
          <p:spPr>
            <a:xfrm>
              <a:off x="7812360" y="2330632"/>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Freeform 25"/>
            <p:cNvSpPr/>
            <p:nvPr/>
          </p:nvSpPr>
          <p:spPr>
            <a:xfrm>
              <a:off x="7812360" y="2689501"/>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Freeform 21"/>
            <p:cNvSpPr/>
            <p:nvPr/>
          </p:nvSpPr>
          <p:spPr>
            <a:xfrm>
              <a:off x="6057068" y="2330632"/>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Freeform 24"/>
            <p:cNvSpPr/>
            <p:nvPr/>
          </p:nvSpPr>
          <p:spPr>
            <a:xfrm>
              <a:off x="6057068" y="2692837"/>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6057068" y="3071271"/>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6057068" y="3432832"/>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Freeform 20"/>
            <p:cNvSpPr/>
            <p:nvPr/>
          </p:nvSpPr>
          <p:spPr>
            <a:xfrm>
              <a:off x="4623479" y="2316699"/>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Freeform 28"/>
            <p:cNvSpPr/>
            <p:nvPr/>
          </p:nvSpPr>
          <p:spPr>
            <a:xfrm>
              <a:off x="4623479" y="3051707"/>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Freeform 29"/>
            <p:cNvSpPr/>
            <p:nvPr/>
          </p:nvSpPr>
          <p:spPr>
            <a:xfrm>
              <a:off x="4623479" y="3432832"/>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Freeform 30"/>
            <p:cNvSpPr/>
            <p:nvPr/>
          </p:nvSpPr>
          <p:spPr>
            <a:xfrm>
              <a:off x="4623479" y="3800417"/>
              <a:ext cx="212501" cy="276896"/>
            </a:xfrm>
            <a:custGeom>
              <a:avLst/>
              <a:gdLst>
                <a:gd name="connsiteX0" fmla="*/ 51516 w 212501"/>
                <a:gd name="connsiteY0" fmla="*/ 0 h 276896"/>
                <a:gd name="connsiteX1" fmla="*/ 0 w 212501"/>
                <a:gd name="connsiteY1" fmla="*/ 128789 h 276896"/>
                <a:gd name="connsiteX2" fmla="*/ 83713 w 212501"/>
                <a:gd name="connsiteY2" fmla="*/ 115910 h 276896"/>
                <a:gd name="connsiteX3" fmla="*/ 25758 w 212501"/>
                <a:gd name="connsiteY3" fmla="*/ 276896 h 276896"/>
                <a:gd name="connsiteX4" fmla="*/ 212501 w 212501"/>
                <a:gd name="connsiteY4" fmla="*/ 57955 h 276896"/>
                <a:gd name="connsiteX5" fmla="*/ 115910 w 212501"/>
                <a:gd name="connsiteY5" fmla="*/ 64395 h 276896"/>
                <a:gd name="connsiteX6" fmla="*/ 148107 w 212501"/>
                <a:gd name="connsiteY6" fmla="*/ 0 h 276896"/>
                <a:gd name="connsiteX7" fmla="*/ 51516 w 212501"/>
                <a:gd name="connsiteY7" fmla="*/ 0 h 2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501" h="276896">
                  <a:moveTo>
                    <a:pt x="51516" y="0"/>
                  </a:moveTo>
                  <a:lnTo>
                    <a:pt x="0" y="128789"/>
                  </a:lnTo>
                  <a:lnTo>
                    <a:pt x="83713" y="115910"/>
                  </a:lnTo>
                  <a:lnTo>
                    <a:pt x="25758" y="276896"/>
                  </a:lnTo>
                  <a:lnTo>
                    <a:pt x="212501" y="57955"/>
                  </a:lnTo>
                  <a:lnTo>
                    <a:pt x="115910" y="64395"/>
                  </a:lnTo>
                  <a:lnTo>
                    <a:pt x="148107" y="0"/>
                  </a:lnTo>
                  <a:lnTo>
                    <a:pt x="5151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2" name="Group 1"/>
          <p:cNvGrpSpPr/>
          <p:nvPr/>
        </p:nvGrpSpPr>
        <p:grpSpPr>
          <a:xfrm>
            <a:off x="2899799" y="1947960"/>
            <a:ext cx="1024665" cy="2129353"/>
            <a:chOff x="2899799" y="1947960"/>
            <a:chExt cx="1024665" cy="2129353"/>
          </a:xfrm>
        </p:grpSpPr>
        <p:sp>
          <p:nvSpPr>
            <p:cNvPr id="42" name="Rectangle 41"/>
            <p:cNvSpPr/>
            <p:nvPr/>
          </p:nvSpPr>
          <p:spPr>
            <a:xfrm>
              <a:off x="2904584" y="1947960"/>
              <a:ext cx="288032" cy="288032"/>
            </a:xfrm>
            <a:prstGeom prst="rect">
              <a:avLst/>
            </a:prstGeom>
            <a:solidFill>
              <a:srgbClr val="D400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3" name="Rectangle 42"/>
            <p:cNvSpPr/>
            <p:nvPr/>
          </p:nvSpPr>
          <p:spPr>
            <a:xfrm>
              <a:off x="2899799" y="3425884"/>
              <a:ext cx="288032" cy="288032"/>
            </a:xfrm>
            <a:prstGeom prst="rect">
              <a:avLst/>
            </a:prstGeom>
            <a:solidFill>
              <a:srgbClr val="77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Rectangle 43"/>
            <p:cNvSpPr/>
            <p:nvPr/>
          </p:nvSpPr>
          <p:spPr>
            <a:xfrm>
              <a:off x="2904048" y="2315140"/>
              <a:ext cx="288032" cy="288032"/>
            </a:xfrm>
            <a:prstGeom prst="rect">
              <a:avLst/>
            </a:prstGeom>
            <a:solidFill>
              <a:srgbClr val="D400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p:cNvSpPr/>
            <p:nvPr/>
          </p:nvSpPr>
          <p:spPr>
            <a:xfrm>
              <a:off x="3276392" y="2315140"/>
              <a:ext cx="288032" cy="288032"/>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Rectangle 45"/>
            <p:cNvSpPr/>
            <p:nvPr/>
          </p:nvSpPr>
          <p:spPr>
            <a:xfrm>
              <a:off x="2904048" y="2684399"/>
              <a:ext cx="288032" cy="288032"/>
            </a:xfrm>
            <a:prstGeom prst="rect">
              <a:avLst/>
            </a:prstGeom>
            <a:solidFill>
              <a:srgbClr val="D400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7" name="Rectangle 46"/>
            <p:cNvSpPr/>
            <p:nvPr/>
          </p:nvSpPr>
          <p:spPr>
            <a:xfrm>
              <a:off x="2901858" y="3061157"/>
              <a:ext cx="288032" cy="288032"/>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Rectangle 47"/>
            <p:cNvSpPr/>
            <p:nvPr/>
          </p:nvSpPr>
          <p:spPr>
            <a:xfrm>
              <a:off x="2899799" y="3789281"/>
              <a:ext cx="288032" cy="288032"/>
            </a:xfrm>
            <a:prstGeom prst="rect">
              <a:avLst/>
            </a:prstGeom>
            <a:solidFill>
              <a:srgbClr val="EDB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 name="Rectangle 48"/>
            <p:cNvSpPr/>
            <p:nvPr/>
          </p:nvSpPr>
          <p:spPr>
            <a:xfrm>
              <a:off x="3276392" y="1947960"/>
              <a:ext cx="288032" cy="288032"/>
            </a:xfrm>
            <a:prstGeom prst="rect">
              <a:avLst/>
            </a:prstGeom>
            <a:solidFill>
              <a:srgbClr val="77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3" name="Rectangle 52"/>
            <p:cNvSpPr/>
            <p:nvPr/>
          </p:nvSpPr>
          <p:spPr>
            <a:xfrm>
              <a:off x="3636432" y="1947960"/>
              <a:ext cx="288032" cy="288032"/>
            </a:xfrm>
            <a:prstGeom prst="rect">
              <a:avLst/>
            </a:prstGeom>
            <a:solidFill>
              <a:srgbClr val="EDB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41" name="Group 40"/>
          <p:cNvGrpSpPr/>
          <p:nvPr/>
        </p:nvGrpSpPr>
        <p:grpSpPr>
          <a:xfrm>
            <a:off x="1619672" y="4371950"/>
            <a:ext cx="5831699" cy="288032"/>
            <a:chOff x="1619672" y="4237209"/>
            <a:chExt cx="5831699" cy="288032"/>
          </a:xfrm>
        </p:grpSpPr>
        <p:sp>
          <p:nvSpPr>
            <p:cNvPr id="50" name="Rectangle 49"/>
            <p:cNvSpPr/>
            <p:nvPr/>
          </p:nvSpPr>
          <p:spPr>
            <a:xfrm>
              <a:off x="1619672" y="4237209"/>
              <a:ext cx="288032" cy="288032"/>
            </a:xfrm>
            <a:prstGeom prst="rect">
              <a:avLst/>
            </a:prstGeom>
            <a:solidFill>
              <a:srgbClr val="D400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1" name="Rectangle 50"/>
            <p:cNvSpPr/>
            <p:nvPr/>
          </p:nvSpPr>
          <p:spPr>
            <a:xfrm>
              <a:off x="2906942" y="4237209"/>
              <a:ext cx="288032" cy="288032"/>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2" name="Rectangle 51"/>
            <p:cNvSpPr/>
            <p:nvPr/>
          </p:nvSpPr>
          <p:spPr>
            <a:xfrm>
              <a:off x="4623479" y="4237209"/>
              <a:ext cx="288032" cy="288032"/>
            </a:xfrm>
            <a:prstGeom prst="rect">
              <a:avLst/>
            </a:prstGeom>
            <a:solidFill>
              <a:srgbClr val="77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4" name="Rectangle 53"/>
            <p:cNvSpPr/>
            <p:nvPr/>
          </p:nvSpPr>
          <p:spPr>
            <a:xfrm>
              <a:off x="6057068" y="4237209"/>
              <a:ext cx="288032" cy="288032"/>
            </a:xfrm>
            <a:prstGeom prst="rect">
              <a:avLst/>
            </a:prstGeom>
            <a:solidFill>
              <a:srgbClr val="EDB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5" name="TextBox 54"/>
            <p:cNvSpPr txBox="1"/>
            <p:nvPr/>
          </p:nvSpPr>
          <p:spPr>
            <a:xfrm>
              <a:off x="1907704" y="4250420"/>
              <a:ext cx="944192" cy="261610"/>
            </a:xfrm>
            <a:prstGeom prst="rect">
              <a:avLst/>
            </a:prstGeom>
            <a:noFill/>
          </p:spPr>
          <p:txBody>
            <a:bodyPr wrap="square" rtlCol="0">
              <a:spAutoFit/>
            </a:bodyPr>
            <a:lstStyle/>
            <a:p>
              <a:r>
                <a:rPr lang="en-CA" sz="1050" b="1" i="1" dirty="0">
                  <a:latin typeface="Arial" panose="020B0604020202020204" pitchFamily="34" charset="0"/>
                  <a:cs typeface="Arial" panose="020B0604020202020204" pitchFamily="34" charset="0"/>
                </a:rPr>
                <a:t>Generation</a:t>
              </a:r>
            </a:p>
          </p:txBody>
        </p:sp>
        <p:sp>
          <p:nvSpPr>
            <p:cNvPr id="56" name="TextBox 55"/>
            <p:cNvSpPr txBox="1"/>
            <p:nvPr/>
          </p:nvSpPr>
          <p:spPr>
            <a:xfrm>
              <a:off x="3194974" y="4254267"/>
              <a:ext cx="1106271" cy="253916"/>
            </a:xfrm>
            <a:prstGeom prst="rect">
              <a:avLst/>
            </a:prstGeom>
            <a:noFill/>
          </p:spPr>
          <p:txBody>
            <a:bodyPr wrap="square" rtlCol="0">
              <a:spAutoFit/>
            </a:bodyPr>
            <a:lstStyle/>
            <a:p>
              <a:r>
                <a:rPr lang="en-CA" sz="1050" b="1" i="1" dirty="0">
                  <a:latin typeface="Arial" panose="020B0604020202020204" pitchFamily="34" charset="0"/>
                  <a:cs typeface="Arial" panose="020B0604020202020204" pitchFamily="34" charset="0"/>
                </a:rPr>
                <a:t>Transmission</a:t>
              </a:r>
            </a:p>
          </p:txBody>
        </p:sp>
        <p:sp>
          <p:nvSpPr>
            <p:cNvPr id="57" name="TextBox 56"/>
            <p:cNvSpPr txBox="1"/>
            <p:nvPr/>
          </p:nvSpPr>
          <p:spPr>
            <a:xfrm>
              <a:off x="4911511" y="4254267"/>
              <a:ext cx="1106271" cy="253916"/>
            </a:xfrm>
            <a:prstGeom prst="rect">
              <a:avLst/>
            </a:prstGeom>
            <a:noFill/>
          </p:spPr>
          <p:txBody>
            <a:bodyPr wrap="square" rtlCol="0">
              <a:spAutoFit/>
            </a:bodyPr>
            <a:lstStyle/>
            <a:p>
              <a:r>
                <a:rPr lang="en-CA" sz="1050" b="1" i="1" dirty="0">
                  <a:latin typeface="Arial" panose="020B0604020202020204" pitchFamily="34" charset="0"/>
                  <a:cs typeface="Arial" panose="020B0604020202020204" pitchFamily="34" charset="0"/>
                </a:rPr>
                <a:t>Distribution</a:t>
              </a:r>
            </a:p>
          </p:txBody>
        </p:sp>
        <p:sp>
          <p:nvSpPr>
            <p:cNvPr id="58" name="TextBox 57"/>
            <p:cNvSpPr txBox="1"/>
            <p:nvPr/>
          </p:nvSpPr>
          <p:spPr>
            <a:xfrm>
              <a:off x="6345100" y="4254267"/>
              <a:ext cx="1106271" cy="253916"/>
            </a:xfrm>
            <a:prstGeom prst="rect">
              <a:avLst/>
            </a:prstGeom>
            <a:noFill/>
          </p:spPr>
          <p:txBody>
            <a:bodyPr wrap="square" rtlCol="0">
              <a:spAutoFit/>
            </a:bodyPr>
            <a:lstStyle/>
            <a:p>
              <a:r>
                <a:rPr lang="en-CA" sz="1050" b="1" i="1" dirty="0">
                  <a:latin typeface="Arial" panose="020B0604020202020204" pitchFamily="34" charset="0"/>
                  <a:cs typeface="Arial" panose="020B0604020202020204" pitchFamily="34" charset="0"/>
                </a:rPr>
                <a:t>Retail</a:t>
              </a:r>
            </a:p>
          </p:txBody>
        </p:sp>
      </p:grpSp>
    </p:spTree>
    <p:extLst>
      <p:ext uri="{BB962C8B-B14F-4D97-AF65-F5344CB8AC3E}">
        <p14:creationId xmlns:p14="http://schemas.microsoft.com/office/powerpoint/2010/main" val="3412387433"/>
      </p:ext>
    </p:extLst>
  </p:cSld>
  <p:clrMapOvr>
    <a:masterClrMapping/>
  </p:clrMapOvr>
</p:sld>
</file>

<file path=ppt/theme/theme1.xml><?xml version="1.0" encoding="utf-8"?>
<a:theme xmlns:a="http://schemas.openxmlformats.org/drawingml/2006/main" name="Title Slides">
  <a:themeElements>
    <a:clrScheme name="Sky basic">
      <a:dk1>
        <a:srgbClr val="36424A"/>
      </a:dk1>
      <a:lt1>
        <a:sysClr val="window" lastClr="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ody slides">
  <a:themeElements>
    <a:clrScheme name="Sky basic">
      <a:dk1>
        <a:srgbClr val="36424A"/>
      </a:dk1>
      <a:lt1>
        <a:sysClr val="window" lastClr="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ody slides">
  <a:themeElements>
    <a:clrScheme name="Sky basic">
      <a:dk1>
        <a:srgbClr val="36424A"/>
      </a:dk1>
      <a:lt1>
        <a:sysClr val="window" lastClr="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C5F4E9F1D1A4547BB6519D67934D7D3" ma:contentTypeVersion="14" ma:contentTypeDescription="Create a new document." ma:contentTypeScope="" ma:versionID="630ba974e38d6e115c19b82ae9f0358c">
  <xsd:schema xmlns:xsd="http://www.w3.org/2001/XMLSchema" xmlns:xs="http://www.w3.org/2001/XMLSchema" xmlns:p="http://schemas.microsoft.com/office/2006/metadata/properties" xmlns:ns3="1de7d2fa-816e-4801-93a8-83daf451866d" xmlns:ns4="ab33fbc7-f411-498a-90b3-e15f1dad31d0" targetNamespace="http://schemas.microsoft.com/office/2006/metadata/properties" ma:root="true" ma:fieldsID="41901b7146e5868711f4b1ebe32b903b" ns3:_="" ns4:_="">
    <xsd:import namespace="1de7d2fa-816e-4801-93a8-83daf451866d"/>
    <xsd:import namespace="ab33fbc7-f411-498a-90b3-e15f1dad31d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e7d2fa-816e-4801-93a8-83daf45186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33fbc7-f411-498a-90b3-e15f1dad31d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2BE7F1-6C51-48CD-841D-2471EE47B7C2}">
  <ds:schemaRefs>
    <ds:schemaRef ds:uri="http://schemas.microsoft.com/sharepoint/v3/contenttype/forms"/>
  </ds:schemaRefs>
</ds:datastoreItem>
</file>

<file path=customXml/itemProps2.xml><?xml version="1.0" encoding="utf-8"?>
<ds:datastoreItem xmlns:ds="http://schemas.openxmlformats.org/officeDocument/2006/customXml" ds:itemID="{966618B1-02A4-4834-A634-692012FC3F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e7d2fa-816e-4801-93a8-83daf451866d"/>
    <ds:schemaRef ds:uri="ab33fbc7-f411-498a-90b3-e15f1dad31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46B8FA-AF06-48E4-8E6B-32C8360EB1B0}">
  <ds:schemaRefs>
    <ds:schemaRef ds:uri="http://purl.org/dc/elements/1.1/"/>
    <ds:schemaRef ds:uri="http://schemas.microsoft.com/office/2006/metadata/properties"/>
    <ds:schemaRef ds:uri="http://purl.org/dc/terms/"/>
    <ds:schemaRef ds:uri="http://schemas.microsoft.com/office/2006/documentManagement/types"/>
    <ds:schemaRef ds:uri="1de7d2fa-816e-4801-93a8-83daf451866d"/>
    <ds:schemaRef ds:uri="http://purl.org/dc/dcmitype/"/>
    <ds:schemaRef ds:uri="http://schemas.microsoft.com/office/infopath/2007/PartnerControls"/>
    <ds:schemaRef ds:uri="ab33fbc7-f411-498a-90b3-e15f1dad31d0"/>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Government of Alberta PowerPoint Template - 2017</Template>
  <TotalTime>63157</TotalTime>
  <Words>2425</Words>
  <Application>Microsoft Office PowerPoint</Application>
  <PresentationFormat>On-screen Show (16:9)</PresentationFormat>
  <Paragraphs>382</Paragraphs>
  <Slides>20</Slides>
  <Notes>11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20</vt:i4>
      </vt:variant>
    </vt:vector>
  </HeadingPairs>
  <TitlesOfParts>
    <vt:vector size="25" baseType="lpstr">
      <vt:lpstr>Arial</vt:lpstr>
      <vt:lpstr>Calibri</vt:lpstr>
      <vt:lpstr>Title Slides</vt:lpstr>
      <vt:lpstr>Body slides</vt:lpstr>
      <vt:lpstr>1_Body slides</vt:lpstr>
      <vt:lpstr>Alberta’s Energy  Utilities Regulatory  System</vt:lpstr>
      <vt:lpstr>Table of Contents</vt:lpstr>
      <vt:lpstr>Regulatory Model for Energy Utilities</vt:lpstr>
      <vt:lpstr>Electricity System Responsibilities </vt:lpstr>
      <vt:lpstr>Government of Alberta Roles in Utilities</vt:lpstr>
      <vt:lpstr>Power Sector Legal Framework in Alberta</vt:lpstr>
      <vt:lpstr>Electricity Agencies’ Roles</vt:lpstr>
      <vt:lpstr>UCA role within AUC proceedings</vt:lpstr>
      <vt:lpstr>AUC Regulatory Oversight Responsibilities</vt:lpstr>
      <vt:lpstr>Why Regulated Monopolies?</vt:lpstr>
      <vt:lpstr>How are utility rates determined?</vt:lpstr>
      <vt:lpstr>Regulatory Rate Proceedings Content</vt:lpstr>
      <vt:lpstr>AUC  Review Process Steps for Rate Applications</vt:lpstr>
      <vt:lpstr>Key AUC Statistics: Electricity Distribution</vt:lpstr>
      <vt:lpstr>Key AUC Statistics</vt:lpstr>
      <vt:lpstr>UCA Intervention Criteria</vt:lpstr>
      <vt:lpstr>UCA Cost Disallowance Statistics</vt:lpstr>
      <vt:lpstr>UCA Cost Disallowance Statistics</vt:lpstr>
      <vt:lpstr>UCA Regulatory Affairs Cost Statistics</vt:lpstr>
      <vt:lpstr>Summary</vt:lpstr>
    </vt:vector>
  </TitlesOfParts>
  <Company>GOA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chris.gusen</dc:creator>
  <cp:lastModifiedBy>Nola Ruzycki</cp:lastModifiedBy>
  <cp:revision>540</cp:revision>
  <cp:lastPrinted>2019-10-16T22:22:01Z</cp:lastPrinted>
  <dcterms:created xsi:type="dcterms:W3CDTF">2017-11-22T23:36:19Z</dcterms:created>
  <dcterms:modified xsi:type="dcterms:W3CDTF">2025-06-25T17:21:45Z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0x010100EC5F4E9F1D1A4547BB6519D67934D7D3</vt:lpwstr>
  </property>
  <property fmtid="{D5CDD505-2E9C-101B-9397-08002B2CF9AE}" pid="3" name="MSIP_Label_60c3ebf9-3c2f-4745-a75f-55836bdb736f_Enabled">
    <vt:lpwstr>true</vt:lpwstr>
  </property>
  <property fmtid="{D5CDD505-2E9C-101B-9397-08002B2CF9AE}" pid="4" name="MSIP_Label_60c3ebf9-3c2f-4745-a75f-55836bdb736f_SetDate">
    <vt:lpwstr>2023-11-07T20:09:23Z</vt:lpwstr>
  </property>
  <property fmtid="{D5CDD505-2E9C-101B-9397-08002B2CF9AE}" pid="5" name="MSIP_Label_60c3ebf9-3c2f-4745-a75f-55836bdb736f_Method">
    <vt:lpwstr>Privileged</vt:lpwstr>
  </property>
  <property fmtid="{D5CDD505-2E9C-101B-9397-08002B2CF9AE}" pid="6" name="MSIP_Label_60c3ebf9-3c2f-4745-a75f-55836bdb736f_Name">
    <vt:lpwstr>Public</vt:lpwstr>
  </property>
  <property fmtid="{D5CDD505-2E9C-101B-9397-08002B2CF9AE}" pid="7" name="MSIP_Label_60c3ebf9-3c2f-4745-a75f-55836bdb736f_SiteId">
    <vt:lpwstr>2bb51c06-af9b-42c5-8bf5-3c3b7b10850b</vt:lpwstr>
  </property>
  <property fmtid="{D5CDD505-2E9C-101B-9397-08002B2CF9AE}" pid="8" name="MSIP_Label_60c3ebf9-3c2f-4745-a75f-55836bdb736f_ActionId">
    <vt:lpwstr>78a47963-9488-45b5-bb5d-1761d39bda6f</vt:lpwstr>
  </property>
  <property fmtid="{D5CDD505-2E9C-101B-9397-08002B2CF9AE}" pid="9" name="MSIP_Label_60c3ebf9-3c2f-4745-a75f-55836bdb736f_ContentBits">
    <vt:lpwstr>2</vt:lpwstr>
  </property>
</Properties>
</file>